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8" r:id="rId2"/>
    <p:sldId id="509" r:id="rId3"/>
    <p:sldId id="495" r:id="rId4"/>
    <p:sldId id="497" r:id="rId5"/>
    <p:sldId id="510" r:id="rId6"/>
    <p:sldId id="498" r:id="rId7"/>
    <p:sldId id="499" r:id="rId8"/>
    <p:sldId id="500" r:id="rId9"/>
    <p:sldId id="501" r:id="rId10"/>
    <p:sldId id="511" r:id="rId11"/>
    <p:sldId id="503" r:id="rId12"/>
    <p:sldId id="504" r:id="rId13"/>
    <p:sldId id="512" r:id="rId14"/>
    <p:sldId id="505" r:id="rId15"/>
    <p:sldId id="513" r:id="rId16"/>
    <p:sldId id="514" r:id="rId17"/>
    <p:sldId id="515" r:id="rId18"/>
    <p:sldId id="516" r:id="rId19"/>
    <p:sldId id="517" r:id="rId20"/>
    <p:sldId id="507" r:id="rId21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dén Charlotta" initials="UC" lastIdx="1" clrIdx="0">
    <p:extLst>
      <p:ext uri="{19B8F6BF-5375-455C-9EA6-DF929625EA0E}">
        <p15:presenceInfo xmlns:p15="http://schemas.microsoft.com/office/powerpoint/2012/main" userId="S-1-5-21-1499430162-1245868380-186260367-56469" providerId="AD"/>
      </p:ext>
    </p:extLst>
  </p:cmAuthor>
  <p:cmAuthor id="2" name="Granberg-Norberg Christin" initials="GC" lastIdx="1" clrIdx="1">
    <p:extLst>
      <p:ext uri="{19B8F6BF-5375-455C-9EA6-DF929625EA0E}">
        <p15:presenceInfo xmlns:p15="http://schemas.microsoft.com/office/powerpoint/2012/main" userId="S-1-5-21-1499430162-1245868380-186260367-23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72" autoAdjust="0"/>
    <p:restoredTop sz="72591" autoAdjust="0"/>
  </p:normalViewPr>
  <p:slideViewPr>
    <p:cSldViewPr showGuides="1"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1B954-CF95-4088-A259-1A4FAA5ED87A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3986A-4347-4015-A21B-2DF4068DDA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00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00D36-20A5-4131-A308-84465F96D46E}" type="datetimeFigureOut">
              <a:rPr lang="sv-SE" smtClean="0"/>
              <a:t>2018-01-10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608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CB384-7FD7-41BD-8703-2BAECF65A7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91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6957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486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748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7980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168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994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205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3212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1805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0241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6756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662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CB384-7FD7-41BD-8703-2BAECF65A72C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209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01976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06321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2018-01-10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000628" y="6143644"/>
            <a:ext cx="867600" cy="365125"/>
          </a:xfrm>
        </p:spPr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färga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2018-01-10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2018-01-10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färga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07155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07154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2018-01-10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07155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07154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2018-01-10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2018-01-10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diagram 8"/>
          <p:cNvSpPr>
            <a:spLocks noGrp="1"/>
          </p:cNvSpPr>
          <p:nvPr>
            <p:ph type="chart" sz="quarter" idx="13"/>
          </p:nvPr>
        </p:nvSpPr>
        <p:spPr>
          <a:xfrm>
            <a:off x="468313" y="1611314"/>
            <a:ext cx="8223403" cy="4060438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färga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2018-01-10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2018-01-10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2018-01-10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06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143644"/>
            <a:ext cx="1400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E7876-5999-4803-9494-E373D9411281}" type="datetimeFigureOut">
              <a:rPr lang="sv-SE" smtClean="0"/>
              <a:pPr/>
              <a:t>2018-01-10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57422" y="6143644"/>
            <a:ext cx="2143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000628" y="6143644"/>
            <a:ext cx="86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017014"/>
            <a:ext cx="864096" cy="7000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1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ct val="20000"/>
        </a:spcBef>
        <a:buFont typeface="Wingdings" pitchFamily="2" charset="2"/>
        <a:buChar char="§"/>
        <a:defRPr sz="21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ct val="20000"/>
        </a:spcBef>
        <a:buFont typeface="Verdana" pitchFamily="34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ct val="20000"/>
        </a:spcBef>
        <a:buFont typeface="Verdana" pitchFamily="34" charset="0"/>
        <a:buChar char="-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ct val="20000"/>
        </a:spcBef>
        <a:buFont typeface="Verdana" pitchFamily="34" charset="0"/>
        <a:buChar char="-"/>
        <a:defRPr sz="16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ct val="20000"/>
        </a:spcBef>
        <a:buFont typeface="Verdana" pitchFamily="34" charset="0"/>
        <a:buChar char="-"/>
        <a:defRPr sz="16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mailto:Charlotta.unden@skl.se" TargetMode="External"/><Relationship Id="rId3" Type="http://schemas.openxmlformats.org/officeDocument/2006/relationships/hyperlink" Target="mailto:lena.bystrom@kommunal.se" TargetMode="External"/><Relationship Id="rId7" Type="http://schemas.openxmlformats.org/officeDocument/2006/relationships/hyperlink" Target="mailto:Marianne.albemark@skl.s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acta.se/" TargetMode="External"/><Relationship Id="rId11" Type="http://schemas.openxmlformats.org/officeDocument/2006/relationships/image" Target="../media/image3.emf"/><Relationship Id="rId5" Type="http://schemas.openxmlformats.org/officeDocument/2006/relationships/hyperlink" Target="mailto:kristina.hane@pacta.se" TargetMode="External"/><Relationship Id="rId10" Type="http://schemas.openxmlformats.org/officeDocument/2006/relationships/hyperlink" Target="http://www.skl.se/" TargetMode="External"/><Relationship Id="rId4" Type="http://schemas.openxmlformats.org/officeDocument/2006/relationships/hyperlink" Target="http://www.kommunal.se/" TargetMode="External"/><Relationship Id="rId9" Type="http://schemas.openxmlformats.org/officeDocument/2006/relationships/hyperlink" Target="mailto:Johannes.isaksson@skl.s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772400" cy="1584176"/>
          </a:xfrm>
        </p:spPr>
        <p:txBody>
          <a:bodyPr>
            <a:normAutofit/>
          </a:bodyPr>
          <a:lstStyle/>
          <a:p>
            <a:r>
              <a:rPr lang="sv-SE" sz="4000" dirty="0" smtClean="0"/>
              <a:t>Utveckla lönebildningen</a:t>
            </a:r>
            <a:r>
              <a:rPr lang="sv-SE" sz="3100" dirty="0" smtClean="0"/>
              <a:t/>
            </a:r>
            <a:br>
              <a:rPr lang="sv-SE" sz="3100" dirty="0" smtClean="0"/>
            </a:br>
            <a:endParaRPr lang="sv-SE" sz="1800" dirty="0"/>
          </a:p>
        </p:txBody>
      </p:sp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r>
              <a:rPr lang="sv-SE" i="1" dirty="0" smtClean="0"/>
              <a:t>Partsgemensam konferens</a:t>
            </a:r>
          </a:p>
          <a:p>
            <a:r>
              <a:rPr lang="sv-SE" i="1" dirty="0" smtClean="0"/>
              <a:t>Kommunal och SKL/PACTA</a:t>
            </a:r>
          </a:p>
          <a:p>
            <a:r>
              <a:rPr lang="sv-SE" i="1" dirty="0" smtClean="0"/>
              <a:t>2017 </a:t>
            </a:r>
            <a:endParaRPr lang="sv-SE" i="1" dirty="0"/>
          </a:p>
        </p:txBody>
      </p:sp>
      <p:pic>
        <p:nvPicPr>
          <p:cNvPr id="6" name="Bildobjekt 5" descr="logo_rummet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9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100" b="1" dirty="0" smtClean="0">
                <a:solidFill>
                  <a:srgbClr val="00B050"/>
                </a:solidFill>
              </a:rPr>
              <a:t>Partsgemensam brainstorming </a:t>
            </a:r>
            <a:endParaRPr lang="sv-SE" sz="3100" b="1" dirty="0">
              <a:solidFill>
                <a:srgbClr val="00B05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8229600" cy="4071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900" dirty="0" smtClean="0">
                <a:latin typeface="Calibri" panose="020F0502020204030204" pitchFamily="34" charset="0"/>
              </a:rPr>
              <a:t>Vad tror vi är avgörande för en väl fungerande lokal lönebildningsprocess </a:t>
            </a:r>
          </a:p>
          <a:p>
            <a:pPr marL="0" indent="0">
              <a:buNone/>
            </a:pPr>
            <a:endParaRPr lang="sv-SE" sz="1200" dirty="0" smtClean="0">
              <a:latin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sv-SE" sz="14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…………………………………………………………………………………………………………………………………………….</a:t>
            </a:r>
            <a:endParaRPr lang="sv-SE" sz="1400" dirty="0" smtClean="0">
              <a:latin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sv-SE" sz="1400" dirty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……………………………………………………………………………………………………………………………………………….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sz="1400" dirty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……………………………………………………………………………………………………………………………………………….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sz="1400" dirty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……………………………………………………………………………………………………………………………………………….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sz="1400" dirty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……………………………………………………………………………………………………………………………………………….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sz="1400" dirty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……………………………………………………………………………………………………………………………………………….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sz="1400" dirty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……………………………………………………………………………………………………………………………………………….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sz="1400" dirty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……………………………………………………………………………………………………………………………………………….</a:t>
            </a:r>
          </a:p>
          <a:p>
            <a:pPr marL="457200" lvl="1" indent="0">
              <a:buNone/>
            </a:pPr>
            <a:r>
              <a:rPr lang="sv-SE" sz="1400" dirty="0" smtClean="0">
                <a:latin typeface="Calibri" panose="020F0502020204030204" pitchFamily="34" charset="0"/>
              </a:rPr>
              <a:t>X      ……………………………………………………………………………………………………………………………………………….</a:t>
            </a:r>
            <a:endParaRPr lang="sv-SE" sz="1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sv-SE" sz="1200" dirty="0">
              <a:latin typeface="Calibri" panose="020F0502020204030204" pitchFamily="34" charset="0"/>
            </a:endParaRPr>
          </a:p>
          <a:p>
            <a:endParaRPr lang="sv-SE" sz="1200" dirty="0">
              <a:latin typeface="Calibri" panose="020F0502020204030204" pitchFamily="34" charset="0"/>
            </a:endParaRPr>
          </a:p>
        </p:txBody>
      </p:sp>
      <p:pic>
        <p:nvPicPr>
          <p:cNvPr id="4" name="Bildobjekt 3" descr="logo_rummet_RG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100" b="1" dirty="0" smtClean="0">
                <a:solidFill>
                  <a:schemeClr val="accent2"/>
                </a:solidFill>
              </a:rPr>
              <a:t>2. Värdera aktiviteterna </a:t>
            </a:r>
            <a:endParaRPr lang="sv-SE" sz="3100" b="1" dirty="0">
              <a:solidFill>
                <a:schemeClr val="accent2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2685467" y="4876734"/>
            <a:ext cx="33844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1200" b="1" u="sng" dirty="0" smtClean="0">
                <a:latin typeface="Georgia" panose="02040502050405020303" pitchFamily="18" charset="0"/>
              </a:rPr>
              <a:t>Värdering av aktiviteterna:</a:t>
            </a:r>
            <a:endParaRPr lang="sv-SE" sz="1200" b="1" u="sng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sv-SE" sz="1000" dirty="0">
                <a:latin typeface="Georgia" panose="02040502050405020303" pitchFamily="18" charset="0"/>
              </a:rPr>
              <a:t>Bedömd </a:t>
            </a:r>
            <a:r>
              <a:rPr lang="sv-SE" sz="1000" dirty="0" smtClean="0">
                <a:latin typeface="Georgia" panose="02040502050405020303" pitchFamily="18" charset="0"/>
              </a:rPr>
              <a:t>relevans för att </a:t>
            </a:r>
            <a:r>
              <a:rPr lang="sv-SE" sz="1000" dirty="0">
                <a:latin typeface="Georgia" panose="02040502050405020303" pitchFamily="18" charset="0"/>
              </a:rPr>
              <a:t>få </a:t>
            </a:r>
            <a:r>
              <a:rPr lang="sv-SE" sz="1000" dirty="0" smtClean="0">
                <a:latin typeface="Georgia" panose="02040502050405020303" pitchFamily="18" charset="0"/>
              </a:rPr>
              <a:t>aktiviteterna genomförda på kort/medel/lång </a:t>
            </a:r>
            <a:r>
              <a:rPr lang="sv-SE" sz="1000" dirty="0">
                <a:latin typeface="Georgia" panose="02040502050405020303" pitchFamily="18" charset="0"/>
              </a:rPr>
              <a:t>sikt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sv-SE" sz="1000" dirty="0">
                <a:latin typeface="Georgia" panose="02040502050405020303" pitchFamily="18" charset="0"/>
              </a:rPr>
              <a:t>Bedömd relevans för </a:t>
            </a:r>
            <a:r>
              <a:rPr lang="sv-SE" sz="1000" dirty="0" smtClean="0">
                <a:latin typeface="Georgia" panose="02040502050405020303" pitchFamily="18" charset="0"/>
              </a:rPr>
              <a:t>området Lokal lönebildning </a:t>
            </a:r>
            <a:endParaRPr lang="sv-SE" sz="1000" dirty="0">
              <a:latin typeface="Georgia" panose="02040502050405020303" pitchFamily="18" charset="0"/>
            </a:endParaRPr>
          </a:p>
        </p:txBody>
      </p:sp>
      <p:grpSp>
        <p:nvGrpSpPr>
          <p:cNvPr id="19" name="Grupp 18"/>
          <p:cNvGrpSpPr/>
          <p:nvPr/>
        </p:nvGrpSpPr>
        <p:grpSpPr>
          <a:xfrm rot="16200000">
            <a:off x="1641321" y="2323711"/>
            <a:ext cx="3168440" cy="2016279"/>
            <a:chOff x="3635870" y="2204830"/>
            <a:chExt cx="3168440" cy="3001560"/>
          </a:xfrm>
        </p:grpSpPr>
        <p:sp>
          <p:nvSpPr>
            <p:cNvPr id="35" name="Flödesschema: Manuell åtgärd 34"/>
            <p:cNvSpPr/>
            <p:nvPr/>
          </p:nvSpPr>
          <p:spPr bwMode="auto">
            <a:xfrm>
              <a:off x="3635870" y="2492870"/>
              <a:ext cx="3168440" cy="2448340"/>
            </a:xfrm>
            <a:prstGeom prst="flowChartManualOperation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14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6" name="Ellips 35"/>
            <p:cNvSpPr/>
            <p:nvPr/>
          </p:nvSpPr>
          <p:spPr bwMode="auto">
            <a:xfrm>
              <a:off x="3635870" y="2204830"/>
              <a:ext cx="3168440" cy="57608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40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7" name="Ellips 36"/>
            <p:cNvSpPr/>
            <p:nvPr/>
          </p:nvSpPr>
          <p:spPr bwMode="auto">
            <a:xfrm>
              <a:off x="4278245" y="4702320"/>
              <a:ext cx="1883690" cy="50407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40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38" name="Femhörning 37"/>
          <p:cNvSpPr/>
          <p:nvPr/>
        </p:nvSpPr>
        <p:spPr bwMode="auto">
          <a:xfrm>
            <a:off x="381781" y="2762588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1</a:t>
            </a:r>
          </a:p>
        </p:txBody>
      </p:sp>
      <p:sp>
        <p:nvSpPr>
          <p:cNvPr id="39" name="Femhörning 38"/>
          <p:cNvSpPr/>
          <p:nvPr/>
        </p:nvSpPr>
        <p:spPr bwMode="auto">
          <a:xfrm>
            <a:off x="381781" y="2961817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2</a:t>
            </a:r>
          </a:p>
        </p:txBody>
      </p:sp>
      <p:sp>
        <p:nvSpPr>
          <p:cNvPr id="40" name="Femhörning 39"/>
          <p:cNvSpPr/>
          <p:nvPr/>
        </p:nvSpPr>
        <p:spPr bwMode="auto">
          <a:xfrm>
            <a:off x="381781" y="3161046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3</a:t>
            </a:r>
          </a:p>
        </p:txBody>
      </p:sp>
      <p:sp>
        <p:nvSpPr>
          <p:cNvPr id="41" name="Femhörning 40"/>
          <p:cNvSpPr/>
          <p:nvPr/>
        </p:nvSpPr>
        <p:spPr bwMode="auto">
          <a:xfrm>
            <a:off x="381781" y="3360275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4</a:t>
            </a:r>
          </a:p>
        </p:txBody>
      </p:sp>
      <p:sp>
        <p:nvSpPr>
          <p:cNvPr id="42" name="Femhörning 41"/>
          <p:cNvSpPr/>
          <p:nvPr/>
        </p:nvSpPr>
        <p:spPr bwMode="auto">
          <a:xfrm>
            <a:off x="381781" y="3559504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5</a:t>
            </a:r>
          </a:p>
        </p:txBody>
      </p:sp>
      <p:sp>
        <p:nvSpPr>
          <p:cNvPr id="43" name="Femhörning 42"/>
          <p:cNvSpPr/>
          <p:nvPr/>
        </p:nvSpPr>
        <p:spPr bwMode="auto">
          <a:xfrm>
            <a:off x="381781" y="3758733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6</a:t>
            </a:r>
          </a:p>
        </p:txBody>
      </p:sp>
      <p:sp>
        <p:nvSpPr>
          <p:cNvPr id="44" name="Femhörning 43"/>
          <p:cNvSpPr/>
          <p:nvPr/>
        </p:nvSpPr>
        <p:spPr bwMode="auto">
          <a:xfrm>
            <a:off x="381781" y="3957962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7</a:t>
            </a:r>
          </a:p>
        </p:txBody>
      </p:sp>
      <p:sp>
        <p:nvSpPr>
          <p:cNvPr id="45" name="Femhörning 44"/>
          <p:cNvSpPr/>
          <p:nvPr/>
        </p:nvSpPr>
        <p:spPr bwMode="auto">
          <a:xfrm>
            <a:off x="381781" y="4157191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8</a:t>
            </a:r>
          </a:p>
        </p:txBody>
      </p:sp>
      <p:grpSp>
        <p:nvGrpSpPr>
          <p:cNvPr id="54" name="Grupp 53"/>
          <p:cNvGrpSpPr/>
          <p:nvPr/>
        </p:nvGrpSpPr>
        <p:grpSpPr>
          <a:xfrm>
            <a:off x="4572000" y="2060848"/>
            <a:ext cx="3406202" cy="2754353"/>
            <a:chOff x="4694289" y="2060847"/>
            <a:chExt cx="3406202" cy="2754353"/>
          </a:xfrm>
        </p:grpSpPr>
        <p:cxnSp>
          <p:nvCxnSpPr>
            <p:cNvPr id="55" name="Rak 54"/>
            <p:cNvCxnSpPr/>
            <p:nvPr/>
          </p:nvCxnSpPr>
          <p:spPr bwMode="auto">
            <a:xfrm>
              <a:off x="4694289" y="3343951"/>
              <a:ext cx="340620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Rak 55"/>
            <p:cNvCxnSpPr/>
            <p:nvPr/>
          </p:nvCxnSpPr>
          <p:spPr bwMode="auto">
            <a:xfrm flipH="1">
              <a:off x="5700157" y="2060847"/>
              <a:ext cx="1" cy="2754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Rak 56"/>
            <p:cNvCxnSpPr/>
            <p:nvPr/>
          </p:nvCxnSpPr>
          <p:spPr bwMode="auto">
            <a:xfrm>
              <a:off x="6972334" y="2060847"/>
              <a:ext cx="0" cy="2754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8" name="textruta 57"/>
          <p:cNvSpPr txBox="1"/>
          <p:nvPr/>
        </p:nvSpPr>
        <p:spPr>
          <a:xfrm>
            <a:off x="4377702" y="1772771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Lång sikt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5577869" y="1772771"/>
            <a:ext cx="1272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Medellång sikt</a:t>
            </a:r>
          </a:p>
        </p:txBody>
      </p:sp>
      <p:sp>
        <p:nvSpPr>
          <p:cNvPr id="60" name="textruta 59"/>
          <p:cNvSpPr txBox="1"/>
          <p:nvPr/>
        </p:nvSpPr>
        <p:spPr>
          <a:xfrm>
            <a:off x="6922055" y="1772771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Kort sikt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4809761" y="1403438"/>
            <a:ext cx="2880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Bedömd prioritering i tid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7810244" y="2429050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Hög</a:t>
            </a:r>
          </a:p>
        </p:txBody>
      </p:sp>
      <p:sp>
        <p:nvSpPr>
          <p:cNvPr id="64" name="textruta 63"/>
          <p:cNvSpPr txBox="1"/>
          <p:nvPr/>
        </p:nvSpPr>
        <p:spPr>
          <a:xfrm>
            <a:off x="7858185" y="3922324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Låg</a:t>
            </a:r>
          </a:p>
        </p:txBody>
      </p:sp>
      <p:sp>
        <p:nvSpPr>
          <p:cNvPr id="101" name="textruta 100"/>
          <p:cNvSpPr txBox="1"/>
          <p:nvPr/>
        </p:nvSpPr>
        <p:spPr>
          <a:xfrm>
            <a:off x="7858185" y="1393873"/>
            <a:ext cx="128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OBS! Illustrativt</a:t>
            </a:r>
          </a:p>
        </p:txBody>
      </p:sp>
      <p:sp>
        <p:nvSpPr>
          <p:cNvPr id="103" name="textruta 102"/>
          <p:cNvSpPr txBox="1"/>
          <p:nvPr/>
        </p:nvSpPr>
        <p:spPr>
          <a:xfrm>
            <a:off x="189405" y="2146332"/>
            <a:ext cx="1754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1200" b="1" u="sng" dirty="0" smtClean="0">
                <a:latin typeface="Georgia" panose="02040502050405020303" pitchFamily="18" charset="0"/>
              </a:rPr>
              <a:t>X antal identifierade aktiviteter </a:t>
            </a:r>
            <a:endParaRPr lang="sv-SE" sz="1200" b="1" u="sng" dirty="0">
              <a:latin typeface="Georgia" panose="02040502050405020303" pitchFamily="18" charset="0"/>
            </a:endParaRPr>
          </a:p>
        </p:txBody>
      </p:sp>
      <p:sp>
        <p:nvSpPr>
          <p:cNvPr id="105" name="Femhörning 104"/>
          <p:cNvSpPr/>
          <p:nvPr/>
        </p:nvSpPr>
        <p:spPr bwMode="auto">
          <a:xfrm>
            <a:off x="381781" y="4356420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 smtClean="0">
                <a:latin typeface="Georgia" panose="02040502050405020303" pitchFamily="18" charset="0"/>
                <a:cs typeface="Calibri" pitchFamily="34" charset="0"/>
              </a:rPr>
              <a:t>X</a:t>
            </a:r>
            <a:endParaRPr lang="sv-SE" sz="1000" dirty="0">
              <a:latin typeface="Georgia" panose="02040502050405020303" pitchFamily="18" charset="0"/>
              <a:cs typeface="Calibri" pitchFamily="34" charset="0"/>
            </a:endParaRPr>
          </a:p>
        </p:txBody>
      </p:sp>
      <p:sp>
        <p:nvSpPr>
          <p:cNvPr id="106" name="textruta 105"/>
          <p:cNvSpPr txBox="1"/>
          <p:nvPr/>
        </p:nvSpPr>
        <p:spPr>
          <a:xfrm rot="16200000">
            <a:off x="7912641" y="3161593"/>
            <a:ext cx="17595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Bedömd relevans för området Lokal lönebildning </a:t>
            </a:r>
          </a:p>
        </p:txBody>
      </p:sp>
      <p:pic>
        <p:nvPicPr>
          <p:cNvPr id="30" name="Bildobjekt 29" descr="logo_rummet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2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100" b="1" dirty="0">
                <a:solidFill>
                  <a:schemeClr val="accent2"/>
                </a:solidFill>
              </a:rPr>
              <a:t>2. Prioritera mellan aktiviteterna </a:t>
            </a:r>
          </a:p>
        </p:txBody>
      </p:sp>
      <p:sp>
        <p:nvSpPr>
          <p:cNvPr id="18" name="Rektangel 17"/>
          <p:cNvSpPr/>
          <p:nvPr/>
        </p:nvSpPr>
        <p:spPr>
          <a:xfrm>
            <a:off x="2685467" y="4876734"/>
            <a:ext cx="33844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1200" b="1" u="sng" dirty="0" smtClean="0">
                <a:latin typeface="Georgia" panose="02040502050405020303" pitchFamily="18" charset="0"/>
              </a:rPr>
              <a:t>Värdering av aktiviteterna:</a:t>
            </a:r>
            <a:endParaRPr lang="sv-SE" sz="1200" b="1" u="sng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sv-SE" sz="1000" dirty="0">
                <a:latin typeface="Georgia" panose="02040502050405020303" pitchFamily="18" charset="0"/>
              </a:rPr>
              <a:t>Bedömd </a:t>
            </a:r>
            <a:r>
              <a:rPr lang="sv-SE" sz="1000" dirty="0" smtClean="0">
                <a:latin typeface="Georgia" panose="02040502050405020303" pitchFamily="18" charset="0"/>
              </a:rPr>
              <a:t>relevans för att </a:t>
            </a:r>
            <a:r>
              <a:rPr lang="sv-SE" sz="1000" dirty="0">
                <a:latin typeface="Georgia" panose="02040502050405020303" pitchFamily="18" charset="0"/>
              </a:rPr>
              <a:t>få </a:t>
            </a:r>
            <a:r>
              <a:rPr lang="sv-SE" sz="1000" dirty="0" smtClean="0">
                <a:latin typeface="Georgia" panose="02040502050405020303" pitchFamily="18" charset="0"/>
              </a:rPr>
              <a:t>aktiviteterna genomförda på kort/medel/lång </a:t>
            </a:r>
            <a:r>
              <a:rPr lang="sv-SE" sz="1000" dirty="0">
                <a:latin typeface="Georgia" panose="02040502050405020303" pitchFamily="18" charset="0"/>
              </a:rPr>
              <a:t>sikt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sv-SE" sz="1000" dirty="0">
                <a:latin typeface="Georgia" panose="02040502050405020303" pitchFamily="18" charset="0"/>
              </a:rPr>
              <a:t>Bedömd relevans för </a:t>
            </a:r>
            <a:r>
              <a:rPr lang="sv-SE" sz="1000" dirty="0" smtClean="0">
                <a:latin typeface="Georgia" panose="02040502050405020303" pitchFamily="18" charset="0"/>
              </a:rPr>
              <a:t>området Lokal lönebildning </a:t>
            </a:r>
            <a:endParaRPr lang="sv-SE" sz="1000" dirty="0">
              <a:latin typeface="Georgia" panose="02040502050405020303" pitchFamily="18" charset="0"/>
            </a:endParaRPr>
          </a:p>
        </p:txBody>
      </p:sp>
      <p:grpSp>
        <p:nvGrpSpPr>
          <p:cNvPr id="19" name="Grupp 18"/>
          <p:cNvGrpSpPr/>
          <p:nvPr/>
        </p:nvGrpSpPr>
        <p:grpSpPr>
          <a:xfrm rot="16200000">
            <a:off x="1641321" y="2323711"/>
            <a:ext cx="3168440" cy="2016279"/>
            <a:chOff x="3635870" y="2204830"/>
            <a:chExt cx="3168440" cy="3001560"/>
          </a:xfrm>
        </p:grpSpPr>
        <p:sp>
          <p:nvSpPr>
            <p:cNvPr id="35" name="Flödesschema: Manuell åtgärd 34"/>
            <p:cNvSpPr/>
            <p:nvPr/>
          </p:nvSpPr>
          <p:spPr bwMode="auto">
            <a:xfrm>
              <a:off x="3635870" y="2492870"/>
              <a:ext cx="3168440" cy="2448340"/>
            </a:xfrm>
            <a:prstGeom prst="flowChartManualOperation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14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6" name="Ellips 35"/>
            <p:cNvSpPr/>
            <p:nvPr/>
          </p:nvSpPr>
          <p:spPr bwMode="auto">
            <a:xfrm>
              <a:off x="3635870" y="2204830"/>
              <a:ext cx="3168440" cy="57608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40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7" name="Ellips 36"/>
            <p:cNvSpPr/>
            <p:nvPr/>
          </p:nvSpPr>
          <p:spPr bwMode="auto">
            <a:xfrm>
              <a:off x="4278245" y="4702320"/>
              <a:ext cx="1883690" cy="50407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40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38" name="Femhörning 37"/>
          <p:cNvSpPr/>
          <p:nvPr/>
        </p:nvSpPr>
        <p:spPr bwMode="auto">
          <a:xfrm>
            <a:off x="381781" y="2762588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1</a:t>
            </a:r>
          </a:p>
        </p:txBody>
      </p:sp>
      <p:sp>
        <p:nvSpPr>
          <p:cNvPr id="39" name="Femhörning 38"/>
          <p:cNvSpPr/>
          <p:nvPr/>
        </p:nvSpPr>
        <p:spPr bwMode="auto">
          <a:xfrm>
            <a:off x="381781" y="2961817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2</a:t>
            </a:r>
          </a:p>
        </p:txBody>
      </p:sp>
      <p:sp>
        <p:nvSpPr>
          <p:cNvPr id="40" name="Femhörning 39"/>
          <p:cNvSpPr/>
          <p:nvPr/>
        </p:nvSpPr>
        <p:spPr bwMode="auto">
          <a:xfrm>
            <a:off x="381781" y="3161046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3</a:t>
            </a:r>
          </a:p>
        </p:txBody>
      </p:sp>
      <p:sp>
        <p:nvSpPr>
          <p:cNvPr id="41" name="Femhörning 40"/>
          <p:cNvSpPr/>
          <p:nvPr/>
        </p:nvSpPr>
        <p:spPr bwMode="auto">
          <a:xfrm>
            <a:off x="381781" y="3360275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4</a:t>
            </a:r>
          </a:p>
        </p:txBody>
      </p:sp>
      <p:sp>
        <p:nvSpPr>
          <p:cNvPr id="42" name="Femhörning 41"/>
          <p:cNvSpPr/>
          <p:nvPr/>
        </p:nvSpPr>
        <p:spPr bwMode="auto">
          <a:xfrm>
            <a:off x="381781" y="3559504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5</a:t>
            </a:r>
          </a:p>
        </p:txBody>
      </p:sp>
      <p:sp>
        <p:nvSpPr>
          <p:cNvPr id="43" name="Femhörning 42"/>
          <p:cNvSpPr/>
          <p:nvPr/>
        </p:nvSpPr>
        <p:spPr bwMode="auto">
          <a:xfrm>
            <a:off x="381781" y="3758733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6</a:t>
            </a:r>
          </a:p>
        </p:txBody>
      </p:sp>
      <p:sp>
        <p:nvSpPr>
          <p:cNvPr id="44" name="Femhörning 43"/>
          <p:cNvSpPr/>
          <p:nvPr/>
        </p:nvSpPr>
        <p:spPr bwMode="auto">
          <a:xfrm>
            <a:off x="381781" y="3957962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7</a:t>
            </a:r>
          </a:p>
        </p:txBody>
      </p:sp>
      <p:sp>
        <p:nvSpPr>
          <p:cNvPr id="45" name="Femhörning 44"/>
          <p:cNvSpPr/>
          <p:nvPr/>
        </p:nvSpPr>
        <p:spPr bwMode="auto">
          <a:xfrm>
            <a:off x="381781" y="4157191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>
                <a:latin typeface="Georgia" panose="02040502050405020303" pitchFamily="18" charset="0"/>
                <a:cs typeface="Calibri" pitchFamily="34" charset="0"/>
              </a:rPr>
              <a:t>8</a:t>
            </a:r>
          </a:p>
        </p:txBody>
      </p:sp>
      <p:grpSp>
        <p:nvGrpSpPr>
          <p:cNvPr id="54" name="Grupp 53"/>
          <p:cNvGrpSpPr/>
          <p:nvPr/>
        </p:nvGrpSpPr>
        <p:grpSpPr>
          <a:xfrm>
            <a:off x="4572000" y="2060848"/>
            <a:ext cx="3406202" cy="2754353"/>
            <a:chOff x="4694289" y="2060847"/>
            <a:chExt cx="3406202" cy="2754353"/>
          </a:xfrm>
        </p:grpSpPr>
        <p:cxnSp>
          <p:nvCxnSpPr>
            <p:cNvPr id="55" name="Rak 54"/>
            <p:cNvCxnSpPr/>
            <p:nvPr/>
          </p:nvCxnSpPr>
          <p:spPr bwMode="auto">
            <a:xfrm>
              <a:off x="4694289" y="3343951"/>
              <a:ext cx="340620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Rak 55"/>
            <p:cNvCxnSpPr/>
            <p:nvPr/>
          </p:nvCxnSpPr>
          <p:spPr bwMode="auto">
            <a:xfrm flipH="1">
              <a:off x="5700157" y="2060847"/>
              <a:ext cx="1" cy="2754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Rak 56"/>
            <p:cNvCxnSpPr/>
            <p:nvPr/>
          </p:nvCxnSpPr>
          <p:spPr bwMode="auto">
            <a:xfrm>
              <a:off x="6972334" y="2060847"/>
              <a:ext cx="0" cy="2754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8" name="textruta 57"/>
          <p:cNvSpPr txBox="1"/>
          <p:nvPr/>
        </p:nvSpPr>
        <p:spPr>
          <a:xfrm>
            <a:off x="4377702" y="1772771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Lång sikt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5577869" y="1772771"/>
            <a:ext cx="1272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Medellång sikt</a:t>
            </a:r>
          </a:p>
        </p:txBody>
      </p:sp>
      <p:sp>
        <p:nvSpPr>
          <p:cNvPr id="60" name="textruta 59"/>
          <p:cNvSpPr txBox="1"/>
          <p:nvPr/>
        </p:nvSpPr>
        <p:spPr>
          <a:xfrm>
            <a:off x="6922055" y="1772771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Kort sikt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4809761" y="1403438"/>
            <a:ext cx="2880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Bedömd prioritering i tid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7810244" y="2429050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Hög</a:t>
            </a:r>
          </a:p>
        </p:txBody>
      </p:sp>
      <p:sp>
        <p:nvSpPr>
          <p:cNvPr id="64" name="textruta 63"/>
          <p:cNvSpPr txBox="1"/>
          <p:nvPr/>
        </p:nvSpPr>
        <p:spPr>
          <a:xfrm>
            <a:off x="7858185" y="3922324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Låg</a:t>
            </a:r>
          </a:p>
        </p:txBody>
      </p:sp>
      <p:sp>
        <p:nvSpPr>
          <p:cNvPr id="101" name="textruta 100"/>
          <p:cNvSpPr txBox="1"/>
          <p:nvPr/>
        </p:nvSpPr>
        <p:spPr>
          <a:xfrm>
            <a:off x="7858185" y="1393873"/>
            <a:ext cx="128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OBS! Illustrativt</a:t>
            </a:r>
          </a:p>
        </p:txBody>
      </p:sp>
      <p:sp>
        <p:nvSpPr>
          <p:cNvPr id="103" name="textruta 102"/>
          <p:cNvSpPr txBox="1"/>
          <p:nvPr/>
        </p:nvSpPr>
        <p:spPr>
          <a:xfrm>
            <a:off x="189405" y="2145935"/>
            <a:ext cx="1754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1200" b="1" u="sng" dirty="0" smtClean="0">
                <a:latin typeface="Georgia" panose="02040502050405020303" pitchFamily="18" charset="0"/>
              </a:rPr>
              <a:t>X antal identifierade aktiviteter </a:t>
            </a:r>
            <a:endParaRPr lang="sv-SE" sz="1200" b="1" u="sng" dirty="0">
              <a:latin typeface="Georgia" panose="02040502050405020303" pitchFamily="18" charset="0"/>
            </a:endParaRPr>
          </a:p>
        </p:txBody>
      </p:sp>
      <p:sp>
        <p:nvSpPr>
          <p:cNvPr id="105" name="Femhörning 104"/>
          <p:cNvSpPr/>
          <p:nvPr/>
        </p:nvSpPr>
        <p:spPr bwMode="auto">
          <a:xfrm>
            <a:off x="381781" y="4356420"/>
            <a:ext cx="1440000" cy="10800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</a:schemeClr>
              </a:gs>
              <a:gs pos="75221">
                <a:schemeClr val="bg1"/>
              </a:gs>
              <a:gs pos="41000">
                <a:schemeClr val="bg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0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dirty="0" smtClean="0">
                <a:latin typeface="Georgia" panose="02040502050405020303" pitchFamily="18" charset="0"/>
                <a:cs typeface="Calibri" pitchFamily="34" charset="0"/>
              </a:rPr>
              <a:t>X</a:t>
            </a:r>
            <a:endParaRPr lang="sv-SE" sz="1000" dirty="0">
              <a:latin typeface="Georgia" panose="02040502050405020303" pitchFamily="18" charset="0"/>
              <a:cs typeface="Calibri" pitchFamily="34" charset="0"/>
            </a:endParaRPr>
          </a:p>
        </p:txBody>
      </p:sp>
      <p:sp>
        <p:nvSpPr>
          <p:cNvPr id="106" name="textruta 105"/>
          <p:cNvSpPr txBox="1"/>
          <p:nvPr/>
        </p:nvSpPr>
        <p:spPr>
          <a:xfrm rot="16200000">
            <a:off x="7912641" y="3161593"/>
            <a:ext cx="17595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Bedömd relevans för området Lokal lönebildning </a:t>
            </a:r>
          </a:p>
        </p:txBody>
      </p:sp>
      <p:sp>
        <p:nvSpPr>
          <p:cNvPr id="30" name="Rektangel med rundade hörn 29"/>
          <p:cNvSpPr/>
          <p:nvPr/>
        </p:nvSpPr>
        <p:spPr>
          <a:xfrm>
            <a:off x="7400292" y="4313468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31" name="Rektangel med rundade hörn 30"/>
          <p:cNvSpPr/>
          <p:nvPr/>
        </p:nvSpPr>
        <p:spPr>
          <a:xfrm>
            <a:off x="5941753" y="3033090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latin typeface="Georgia" panose="02040502050405020303" pitchFamily="18" charset="0"/>
              </a:rPr>
              <a:t>5</a:t>
            </a:r>
          </a:p>
        </p:txBody>
      </p:sp>
      <p:sp>
        <p:nvSpPr>
          <p:cNvPr id="32" name="Rektangel med rundade hörn 31"/>
          <p:cNvSpPr/>
          <p:nvPr/>
        </p:nvSpPr>
        <p:spPr>
          <a:xfrm>
            <a:off x="4850915" y="2301251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33" name="Rektangel med rundade hörn 32"/>
          <p:cNvSpPr/>
          <p:nvPr/>
        </p:nvSpPr>
        <p:spPr>
          <a:xfrm>
            <a:off x="7640752" y="2668279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latin typeface="Georgia" panose="02040502050405020303" pitchFamily="18" charset="0"/>
              </a:rPr>
              <a:t>8</a:t>
            </a:r>
          </a:p>
        </p:txBody>
      </p:sp>
      <p:sp>
        <p:nvSpPr>
          <p:cNvPr id="34" name="Rektangel med rundade hörn 33"/>
          <p:cNvSpPr/>
          <p:nvPr/>
        </p:nvSpPr>
        <p:spPr>
          <a:xfrm>
            <a:off x="7462513" y="3667504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46" name="Rektangel med rundade hörn 45"/>
          <p:cNvSpPr/>
          <p:nvPr/>
        </p:nvSpPr>
        <p:spPr>
          <a:xfrm>
            <a:off x="6240416" y="4033142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 smtClean="0">
                <a:latin typeface="Georgia" panose="02040502050405020303" pitchFamily="18" charset="0"/>
              </a:rPr>
              <a:t>4</a:t>
            </a:r>
            <a:endParaRPr lang="sv-SE" sz="900" b="1" dirty="0">
              <a:latin typeface="Georgia" panose="02040502050405020303" pitchFamily="18" charset="0"/>
            </a:endParaRPr>
          </a:p>
        </p:txBody>
      </p:sp>
      <p:sp>
        <p:nvSpPr>
          <p:cNvPr id="47" name="Rektangel med rundade hörn 46"/>
          <p:cNvSpPr/>
          <p:nvPr/>
        </p:nvSpPr>
        <p:spPr>
          <a:xfrm>
            <a:off x="4683431" y="4327457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 smtClean="0">
                <a:latin typeface="Georgia" panose="02040502050405020303" pitchFamily="18" charset="0"/>
              </a:rPr>
              <a:t>6</a:t>
            </a:r>
            <a:endParaRPr lang="sv-SE" sz="900" b="1" dirty="0">
              <a:latin typeface="Georgia" panose="02040502050405020303" pitchFamily="18" charset="0"/>
            </a:endParaRPr>
          </a:p>
        </p:txBody>
      </p:sp>
      <p:sp>
        <p:nvSpPr>
          <p:cNvPr id="48" name="Rektangel med rundade hörn 47"/>
          <p:cNvSpPr/>
          <p:nvPr/>
        </p:nvSpPr>
        <p:spPr>
          <a:xfrm>
            <a:off x="6991900" y="2925992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latin typeface="Georgia" panose="02040502050405020303" pitchFamily="18" charset="0"/>
              </a:rPr>
              <a:t>7</a:t>
            </a:r>
          </a:p>
        </p:txBody>
      </p:sp>
      <p:sp>
        <p:nvSpPr>
          <p:cNvPr id="49" name="Rektangel med rundade hörn 48"/>
          <p:cNvSpPr/>
          <p:nvPr/>
        </p:nvSpPr>
        <p:spPr>
          <a:xfrm>
            <a:off x="7212462" y="2309648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 smtClean="0">
                <a:latin typeface="Georgia" panose="02040502050405020303" pitchFamily="18" charset="0"/>
              </a:rPr>
              <a:t>1</a:t>
            </a:r>
            <a:endParaRPr lang="sv-SE" sz="900" b="1" dirty="0">
              <a:latin typeface="Georgia" panose="02040502050405020303" pitchFamily="18" charset="0"/>
            </a:endParaRPr>
          </a:p>
        </p:txBody>
      </p:sp>
      <p:sp>
        <p:nvSpPr>
          <p:cNvPr id="50" name="Ellips 49"/>
          <p:cNvSpPr/>
          <p:nvPr/>
        </p:nvSpPr>
        <p:spPr>
          <a:xfrm rot="3339414">
            <a:off x="6764271" y="1978943"/>
            <a:ext cx="1190448" cy="1557581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51" name="Bildobjekt 50" descr="logo_rummet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3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100" b="1" dirty="0" smtClean="0">
                <a:solidFill>
                  <a:srgbClr val="00B050"/>
                </a:solidFill>
              </a:rPr>
              <a:t>Värdera aktiviteterna utifrån prioritering i tid och relevans </a:t>
            </a:r>
            <a:endParaRPr lang="sv-SE" sz="3100" b="1" dirty="0">
              <a:solidFill>
                <a:srgbClr val="00B050"/>
              </a:solidFill>
            </a:endParaRPr>
          </a:p>
        </p:txBody>
      </p:sp>
      <p:grpSp>
        <p:nvGrpSpPr>
          <p:cNvPr id="54" name="Grupp 53"/>
          <p:cNvGrpSpPr/>
          <p:nvPr/>
        </p:nvGrpSpPr>
        <p:grpSpPr>
          <a:xfrm>
            <a:off x="827584" y="2060848"/>
            <a:ext cx="6341462" cy="3591941"/>
            <a:chOff x="4694289" y="2060847"/>
            <a:chExt cx="3406202" cy="2754353"/>
          </a:xfrm>
        </p:grpSpPr>
        <p:cxnSp>
          <p:nvCxnSpPr>
            <p:cNvPr id="55" name="Rak 54"/>
            <p:cNvCxnSpPr/>
            <p:nvPr/>
          </p:nvCxnSpPr>
          <p:spPr bwMode="auto">
            <a:xfrm>
              <a:off x="4694289" y="3343951"/>
              <a:ext cx="340620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Rak 55"/>
            <p:cNvCxnSpPr/>
            <p:nvPr/>
          </p:nvCxnSpPr>
          <p:spPr bwMode="auto">
            <a:xfrm flipH="1">
              <a:off x="5700157" y="2060847"/>
              <a:ext cx="1" cy="2754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Rak 56"/>
            <p:cNvCxnSpPr/>
            <p:nvPr/>
          </p:nvCxnSpPr>
          <p:spPr bwMode="auto">
            <a:xfrm>
              <a:off x="6972334" y="2060847"/>
              <a:ext cx="0" cy="2754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8" name="textruta 57"/>
          <p:cNvSpPr txBox="1"/>
          <p:nvPr/>
        </p:nvSpPr>
        <p:spPr>
          <a:xfrm>
            <a:off x="1099933" y="1801583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Calibri" panose="020F0502020204030204" pitchFamily="34" charset="0"/>
              </a:rPr>
              <a:t>Lång sikt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3023205" y="1772771"/>
            <a:ext cx="1272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Calibri" panose="020F0502020204030204" pitchFamily="34" charset="0"/>
              </a:rPr>
              <a:t>Medellång sikt</a:t>
            </a:r>
          </a:p>
        </p:txBody>
      </p:sp>
      <p:sp>
        <p:nvSpPr>
          <p:cNvPr id="60" name="textruta 59"/>
          <p:cNvSpPr txBox="1"/>
          <p:nvPr/>
        </p:nvSpPr>
        <p:spPr>
          <a:xfrm>
            <a:off x="5652120" y="1801583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Calibri" panose="020F0502020204030204" pitchFamily="34" charset="0"/>
              </a:rPr>
              <a:t>Kort sikt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2255097" y="1403438"/>
            <a:ext cx="2880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Calibri" panose="020F0502020204030204" pitchFamily="34" charset="0"/>
              </a:rPr>
              <a:t>Bedömd prioritering i tid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7206929" y="2429050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Calibri" panose="020F0502020204030204" pitchFamily="34" charset="0"/>
              </a:rPr>
              <a:t>Hög</a:t>
            </a:r>
          </a:p>
        </p:txBody>
      </p:sp>
      <p:sp>
        <p:nvSpPr>
          <p:cNvPr id="64" name="textruta 63"/>
          <p:cNvSpPr txBox="1"/>
          <p:nvPr/>
        </p:nvSpPr>
        <p:spPr>
          <a:xfrm>
            <a:off x="7254870" y="3922324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Calibri" panose="020F0502020204030204" pitchFamily="34" charset="0"/>
              </a:rPr>
              <a:t>Låg</a:t>
            </a:r>
          </a:p>
        </p:txBody>
      </p:sp>
      <p:sp>
        <p:nvSpPr>
          <p:cNvPr id="106" name="textruta 105"/>
          <p:cNvSpPr txBox="1"/>
          <p:nvPr/>
        </p:nvSpPr>
        <p:spPr>
          <a:xfrm rot="16200000">
            <a:off x="7309326" y="3242384"/>
            <a:ext cx="1759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Calibri" panose="020F0502020204030204" pitchFamily="34" charset="0"/>
              </a:rPr>
              <a:t>Bedömd relevans för området Lokal lönebildning </a:t>
            </a:r>
          </a:p>
        </p:txBody>
      </p:sp>
      <p:pic>
        <p:nvPicPr>
          <p:cNvPr id="30" name="Bildobjekt 29" descr="logo_rummet_RG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100" b="1" dirty="0">
                <a:solidFill>
                  <a:schemeClr val="accent2"/>
                </a:solidFill>
              </a:rPr>
              <a:t>3. Definiera delområden och skapa handlingsplan för varje område 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5508104" y="2089753"/>
            <a:ext cx="3096344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050" b="1" dirty="0">
                <a:latin typeface="Georgia" panose="02040502050405020303" pitchFamily="18" charset="0"/>
              </a:rPr>
              <a:t>Börja med dessa </a:t>
            </a:r>
            <a:r>
              <a:rPr lang="sv-SE" sz="1050" b="1" dirty="0" smtClean="0">
                <a:latin typeface="Georgia" panose="02040502050405020303" pitchFamily="18" charset="0"/>
              </a:rPr>
              <a:t>tre aktiviteter!</a:t>
            </a:r>
            <a:endParaRPr lang="sv-SE" sz="1050" b="1" dirty="0">
              <a:latin typeface="Georgia" panose="02040502050405020303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sv-SE" sz="1050" dirty="0" smtClean="0">
                <a:latin typeface="Georgia" panose="02040502050405020303" pitchFamily="18" charset="0"/>
              </a:rPr>
              <a:t>Bryt ner/definiera delområden för varje aktivitet. </a:t>
            </a:r>
            <a:r>
              <a:rPr lang="sv-SE" sz="1050" dirty="0">
                <a:latin typeface="Georgia" panose="02040502050405020303" pitchFamily="18" charset="0"/>
              </a:rPr>
              <a:t>Vad konkret innebär </a:t>
            </a:r>
            <a:r>
              <a:rPr lang="sv-SE" sz="1050" dirty="0" smtClean="0">
                <a:latin typeface="Georgia" panose="02040502050405020303" pitchFamily="18" charset="0"/>
              </a:rPr>
              <a:t>t.ex. </a:t>
            </a:r>
            <a:r>
              <a:rPr lang="sv-SE" sz="1050" i="1" dirty="0" smtClean="0">
                <a:latin typeface="Georgia" panose="02040502050405020303" pitchFamily="18" charset="0"/>
              </a:rPr>
              <a:t>dialog mellan lokala parter </a:t>
            </a:r>
            <a:endParaRPr lang="sv-SE" sz="1050" i="1" dirty="0">
              <a:latin typeface="Georgia" panose="02040502050405020303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sv-SE" sz="1050" dirty="0">
                <a:latin typeface="Georgia" panose="02040502050405020303" pitchFamily="18" charset="0"/>
              </a:rPr>
              <a:t>Skapa en handlingsplan med tydlig </a:t>
            </a:r>
            <a:r>
              <a:rPr lang="sv-SE" sz="1050" dirty="0" smtClean="0">
                <a:latin typeface="Georgia" panose="02040502050405020303" pitchFamily="18" charset="0"/>
              </a:rPr>
              <a:t>ansvars-fördelning </a:t>
            </a:r>
            <a:r>
              <a:rPr lang="sv-SE" sz="1050" dirty="0">
                <a:latin typeface="Georgia" panose="02040502050405020303" pitchFamily="18" charset="0"/>
              </a:rPr>
              <a:t>för varje delområde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050" dirty="0">
                <a:latin typeface="Georgia" panose="02040502050405020303" pitchFamily="18" charset="0"/>
              </a:rPr>
              <a:t>Skapa en tidplan för varje delområde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050" dirty="0">
                <a:latin typeface="Georgia" panose="02040502050405020303" pitchFamily="18" charset="0"/>
              </a:rPr>
              <a:t>Påbörja arbetet</a:t>
            </a:r>
            <a:r>
              <a:rPr lang="sv-SE" sz="1050" dirty="0" smtClean="0">
                <a:latin typeface="Georgia" panose="02040502050405020303" pitchFamily="18" charset="0"/>
              </a:rPr>
              <a:t>!</a:t>
            </a:r>
            <a:endParaRPr lang="sv-SE" sz="1050" dirty="0">
              <a:latin typeface="Georgia" panose="02040502050405020303" pitchFamily="18" charset="0"/>
            </a:endParaRPr>
          </a:p>
        </p:txBody>
      </p:sp>
      <p:grpSp>
        <p:nvGrpSpPr>
          <p:cNvPr id="81" name="Grupp 80"/>
          <p:cNvGrpSpPr/>
          <p:nvPr/>
        </p:nvGrpSpPr>
        <p:grpSpPr>
          <a:xfrm>
            <a:off x="678731" y="2287091"/>
            <a:ext cx="3406202" cy="2754353"/>
            <a:chOff x="4694289" y="2060847"/>
            <a:chExt cx="3406202" cy="2754353"/>
          </a:xfrm>
        </p:grpSpPr>
        <p:cxnSp>
          <p:nvCxnSpPr>
            <p:cNvPr id="82" name="Rak 81"/>
            <p:cNvCxnSpPr/>
            <p:nvPr/>
          </p:nvCxnSpPr>
          <p:spPr bwMode="auto">
            <a:xfrm>
              <a:off x="4694289" y="3343951"/>
              <a:ext cx="340620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Rak 82"/>
            <p:cNvCxnSpPr/>
            <p:nvPr/>
          </p:nvCxnSpPr>
          <p:spPr bwMode="auto">
            <a:xfrm flipH="1">
              <a:off x="5700157" y="2060847"/>
              <a:ext cx="1" cy="2754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Rak 83"/>
            <p:cNvCxnSpPr/>
            <p:nvPr/>
          </p:nvCxnSpPr>
          <p:spPr bwMode="auto">
            <a:xfrm>
              <a:off x="6972334" y="2060847"/>
              <a:ext cx="0" cy="2754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5" name="textruta 84"/>
          <p:cNvSpPr txBox="1"/>
          <p:nvPr/>
        </p:nvSpPr>
        <p:spPr>
          <a:xfrm>
            <a:off x="484433" y="1999014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Lång sikt</a:t>
            </a:r>
          </a:p>
        </p:txBody>
      </p:sp>
      <p:sp>
        <p:nvSpPr>
          <p:cNvPr id="86" name="textruta 85"/>
          <p:cNvSpPr txBox="1"/>
          <p:nvPr/>
        </p:nvSpPr>
        <p:spPr>
          <a:xfrm>
            <a:off x="1684600" y="1999014"/>
            <a:ext cx="1272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Medellång sikt</a:t>
            </a:r>
          </a:p>
        </p:txBody>
      </p:sp>
      <p:sp>
        <p:nvSpPr>
          <p:cNvPr id="87" name="textruta 86"/>
          <p:cNvSpPr txBox="1"/>
          <p:nvPr/>
        </p:nvSpPr>
        <p:spPr>
          <a:xfrm>
            <a:off x="3028786" y="1999014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Kort sikt</a:t>
            </a:r>
          </a:p>
        </p:txBody>
      </p:sp>
      <p:sp>
        <p:nvSpPr>
          <p:cNvPr id="88" name="textruta 87"/>
          <p:cNvSpPr txBox="1"/>
          <p:nvPr/>
        </p:nvSpPr>
        <p:spPr>
          <a:xfrm>
            <a:off x="916492" y="1629681"/>
            <a:ext cx="2880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Bedömd prioritering i tid</a:t>
            </a:r>
          </a:p>
        </p:txBody>
      </p:sp>
      <p:sp>
        <p:nvSpPr>
          <p:cNvPr id="89" name="textruta 88"/>
          <p:cNvSpPr txBox="1"/>
          <p:nvPr/>
        </p:nvSpPr>
        <p:spPr>
          <a:xfrm>
            <a:off x="3916975" y="2655293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Hög</a:t>
            </a:r>
          </a:p>
        </p:txBody>
      </p:sp>
      <p:sp>
        <p:nvSpPr>
          <p:cNvPr id="90" name="textruta 89"/>
          <p:cNvSpPr txBox="1"/>
          <p:nvPr/>
        </p:nvSpPr>
        <p:spPr>
          <a:xfrm>
            <a:off x="3964916" y="4148567"/>
            <a:ext cx="1056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Låg</a:t>
            </a:r>
          </a:p>
        </p:txBody>
      </p:sp>
      <p:sp>
        <p:nvSpPr>
          <p:cNvPr id="91" name="textruta 90"/>
          <p:cNvSpPr txBox="1"/>
          <p:nvPr/>
        </p:nvSpPr>
        <p:spPr>
          <a:xfrm>
            <a:off x="3964916" y="1620116"/>
            <a:ext cx="128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OBS! Illustrativt</a:t>
            </a:r>
          </a:p>
        </p:txBody>
      </p:sp>
      <p:sp>
        <p:nvSpPr>
          <p:cNvPr id="92" name="Rektangel med rundade hörn 91"/>
          <p:cNvSpPr/>
          <p:nvPr/>
        </p:nvSpPr>
        <p:spPr>
          <a:xfrm>
            <a:off x="3507023" y="4539711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93" name="Rektangel med rundade hörn 92"/>
          <p:cNvSpPr/>
          <p:nvPr/>
        </p:nvSpPr>
        <p:spPr>
          <a:xfrm>
            <a:off x="2048484" y="3259333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latin typeface="Georgia" panose="02040502050405020303" pitchFamily="18" charset="0"/>
              </a:rPr>
              <a:t>5</a:t>
            </a:r>
          </a:p>
        </p:txBody>
      </p:sp>
      <p:sp>
        <p:nvSpPr>
          <p:cNvPr id="94" name="Rektangel med rundade hörn 93"/>
          <p:cNvSpPr/>
          <p:nvPr/>
        </p:nvSpPr>
        <p:spPr>
          <a:xfrm>
            <a:off x="957646" y="2527494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95" name="Rektangel med rundade hörn 94"/>
          <p:cNvSpPr/>
          <p:nvPr/>
        </p:nvSpPr>
        <p:spPr>
          <a:xfrm>
            <a:off x="3747483" y="2894522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latin typeface="Georgia" panose="02040502050405020303" pitchFamily="18" charset="0"/>
              </a:rPr>
              <a:t>8</a:t>
            </a:r>
          </a:p>
        </p:txBody>
      </p:sp>
      <p:sp>
        <p:nvSpPr>
          <p:cNvPr id="96" name="Rektangel med rundade hörn 95"/>
          <p:cNvSpPr/>
          <p:nvPr/>
        </p:nvSpPr>
        <p:spPr>
          <a:xfrm>
            <a:off x="3569244" y="3893747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97" name="Rektangel med rundade hörn 96"/>
          <p:cNvSpPr/>
          <p:nvPr/>
        </p:nvSpPr>
        <p:spPr>
          <a:xfrm>
            <a:off x="2347147" y="4259385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 smtClean="0">
                <a:latin typeface="Georgia" panose="02040502050405020303" pitchFamily="18" charset="0"/>
              </a:rPr>
              <a:t>4</a:t>
            </a:r>
            <a:endParaRPr lang="sv-SE" sz="900" b="1" dirty="0">
              <a:latin typeface="Georgia" panose="02040502050405020303" pitchFamily="18" charset="0"/>
            </a:endParaRPr>
          </a:p>
        </p:txBody>
      </p:sp>
      <p:sp>
        <p:nvSpPr>
          <p:cNvPr id="98" name="Rektangel med rundade hörn 97"/>
          <p:cNvSpPr/>
          <p:nvPr/>
        </p:nvSpPr>
        <p:spPr>
          <a:xfrm>
            <a:off x="790162" y="4553700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 smtClean="0">
                <a:latin typeface="Georgia" panose="02040502050405020303" pitchFamily="18" charset="0"/>
              </a:rPr>
              <a:t>6</a:t>
            </a:r>
            <a:endParaRPr lang="sv-SE" sz="900" b="1" dirty="0">
              <a:latin typeface="Georgia" panose="02040502050405020303" pitchFamily="18" charset="0"/>
            </a:endParaRPr>
          </a:p>
        </p:txBody>
      </p:sp>
      <p:sp>
        <p:nvSpPr>
          <p:cNvPr id="99" name="Rektangel med rundade hörn 98"/>
          <p:cNvSpPr/>
          <p:nvPr/>
        </p:nvSpPr>
        <p:spPr>
          <a:xfrm>
            <a:off x="3098631" y="3152235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>
                <a:latin typeface="Georgia" panose="02040502050405020303" pitchFamily="18" charset="0"/>
              </a:rPr>
              <a:t>7</a:t>
            </a:r>
          </a:p>
        </p:txBody>
      </p:sp>
      <p:sp>
        <p:nvSpPr>
          <p:cNvPr id="100" name="Rektangel med rundade hörn 99"/>
          <p:cNvSpPr/>
          <p:nvPr/>
        </p:nvSpPr>
        <p:spPr>
          <a:xfrm>
            <a:off x="3319193" y="2535891"/>
            <a:ext cx="261002" cy="2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 smtClean="0">
                <a:latin typeface="Georgia" panose="02040502050405020303" pitchFamily="18" charset="0"/>
              </a:rPr>
              <a:t>1</a:t>
            </a:r>
            <a:endParaRPr lang="sv-SE" sz="900" b="1" dirty="0">
              <a:latin typeface="Georgia" panose="02040502050405020303" pitchFamily="18" charset="0"/>
            </a:endParaRPr>
          </a:p>
        </p:txBody>
      </p:sp>
      <p:sp>
        <p:nvSpPr>
          <p:cNvPr id="102" name="Ellips 101"/>
          <p:cNvSpPr/>
          <p:nvPr/>
        </p:nvSpPr>
        <p:spPr>
          <a:xfrm rot="3339414">
            <a:off x="2871002" y="2205186"/>
            <a:ext cx="1190448" cy="1557581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05" name="textruta 104"/>
          <p:cNvSpPr txBox="1"/>
          <p:nvPr/>
        </p:nvSpPr>
        <p:spPr>
          <a:xfrm rot="16200000">
            <a:off x="4019372" y="3387836"/>
            <a:ext cx="17595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latin typeface="Georgia" panose="02040502050405020303" pitchFamily="18" charset="0"/>
              </a:rPr>
              <a:t>Bedömd relevans för området Lokal lönebildning </a:t>
            </a:r>
          </a:p>
        </p:txBody>
      </p:sp>
      <p:cxnSp>
        <p:nvCxnSpPr>
          <p:cNvPr id="7" name="Rak pil 6"/>
          <p:cNvCxnSpPr/>
          <p:nvPr/>
        </p:nvCxnSpPr>
        <p:spPr>
          <a:xfrm flipV="1">
            <a:off x="4228953" y="2283941"/>
            <a:ext cx="1162919" cy="243553"/>
          </a:xfrm>
          <a:prstGeom prst="straightConnector1">
            <a:avLst/>
          </a:prstGeom>
          <a:ln>
            <a:solidFill>
              <a:schemeClr val="accent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Bildobjekt 26" descr="logo_rummet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74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sv-SE" sz="3100" b="1" dirty="0" smtClean="0">
                <a:solidFill>
                  <a:srgbClr val="00B050"/>
                </a:solidFill>
              </a:rPr>
              <a:t>Definiera delområden </a:t>
            </a:r>
            <a:r>
              <a:rPr lang="sv-SE" sz="3100" b="1" dirty="0">
                <a:solidFill>
                  <a:srgbClr val="00B050"/>
                </a:solidFill>
              </a:rPr>
              <a:t>– vad konkret innebär varje aktivitet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8229600" cy="46616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sz="3300" dirty="0" smtClean="0">
                <a:latin typeface="Calibri" panose="020F0502020204030204" pitchFamily="34" charset="0"/>
              </a:rPr>
              <a:t>Aktivitet </a:t>
            </a:r>
            <a:r>
              <a:rPr lang="sv-SE" sz="3300" dirty="0">
                <a:latin typeface="Calibri" panose="020F0502020204030204" pitchFamily="34" charset="0"/>
              </a:rPr>
              <a:t>1 </a:t>
            </a:r>
            <a:r>
              <a:rPr lang="sv-SE" sz="3300" dirty="0" smtClean="0">
                <a:latin typeface="Calibri" panose="020F0502020204030204" pitchFamily="34" charset="0"/>
              </a:rPr>
              <a:t>………………………………………………………………............................................</a:t>
            </a:r>
            <a:endParaRPr lang="sv-SE" sz="3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500" dirty="0">
                <a:latin typeface="Calibri" panose="020F0502020204030204" pitchFamily="34" charset="0"/>
              </a:rPr>
              <a:t>Delområde 1 </a:t>
            </a:r>
            <a:r>
              <a:rPr lang="sv-SE" sz="25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………………………………………………………………………………………………………………………………………..</a:t>
            </a:r>
            <a:endParaRPr lang="sv-SE" sz="25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500" dirty="0">
                <a:latin typeface="Calibri" panose="020F0502020204030204" pitchFamily="34" charset="0"/>
              </a:rPr>
              <a:t>Delområde 2 </a:t>
            </a:r>
            <a:r>
              <a:rPr lang="sv-SE" sz="25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………………………………………………………………………………………………………………………………………..</a:t>
            </a:r>
            <a:endParaRPr lang="sv-SE" sz="25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500" dirty="0">
                <a:latin typeface="Calibri" panose="020F0502020204030204" pitchFamily="34" charset="0"/>
              </a:rPr>
              <a:t>Delområde 3 </a:t>
            </a:r>
            <a:r>
              <a:rPr lang="sv-SE" sz="25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…………………………………………………………………………………………………………………………………….....</a:t>
            </a:r>
            <a:endParaRPr lang="sv-SE" sz="25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3300" dirty="0">
                <a:latin typeface="Calibri" panose="020F0502020204030204" pitchFamily="34" charset="0"/>
              </a:rPr>
              <a:t>Aktivitet </a:t>
            </a:r>
            <a:r>
              <a:rPr lang="sv-SE" sz="3300" dirty="0" smtClean="0">
                <a:latin typeface="Calibri" panose="020F0502020204030204" pitchFamily="34" charset="0"/>
              </a:rPr>
              <a:t>2 …………………………………………………………………………………………………………</a:t>
            </a:r>
            <a:endParaRPr lang="sv-SE" sz="3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500" dirty="0">
                <a:latin typeface="Calibri" panose="020F0502020204030204" pitchFamily="34" charset="0"/>
              </a:rPr>
              <a:t>Delområde 1 ………………………………………………………………………………………………………………………………………..</a:t>
            </a:r>
          </a:p>
          <a:p>
            <a:pPr marL="0" indent="0">
              <a:buNone/>
            </a:pPr>
            <a:r>
              <a:rPr lang="sv-SE" sz="2500" dirty="0">
                <a:latin typeface="Calibri" panose="020F0502020204030204" pitchFamily="34" charset="0"/>
              </a:rPr>
              <a:t>Delområde 2 ………………………………………………………………………………………………………………………………………..</a:t>
            </a:r>
          </a:p>
          <a:p>
            <a:pPr marL="0" indent="0">
              <a:buNone/>
            </a:pPr>
            <a:r>
              <a:rPr lang="sv-SE" sz="2500" dirty="0">
                <a:latin typeface="Calibri" panose="020F0502020204030204" pitchFamily="34" charset="0"/>
              </a:rPr>
              <a:t>Delområde 3 …………………………………………………………………………………………………………………………………….....</a:t>
            </a:r>
          </a:p>
          <a:p>
            <a:pPr marL="0" indent="0">
              <a:buNone/>
            </a:pPr>
            <a:endParaRPr lang="sv-SE" sz="3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3300" dirty="0">
                <a:latin typeface="Calibri" panose="020F0502020204030204" pitchFamily="34" charset="0"/>
              </a:rPr>
              <a:t>Aktivitet </a:t>
            </a:r>
            <a:r>
              <a:rPr lang="sv-SE" sz="3300" dirty="0" smtClean="0">
                <a:latin typeface="Calibri" panose="020F0502020204030204" pitchFamily="34" charset="0"/>
              </a:rPr>
              <a:t>3 …………………………………………………………………………………………………………</a:t>
            </a:r>
            <a:endParaRPr lang="sv-SE" sz="3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500" dirty="0" smtClean="0">
                <a:latin typeface="Calibri" panose="020F0502020204030204" pitchFamily="34" charset="0"/>
              </a:rPr>
              <a:t>Delområde </a:t>
            </a:r>
            <a:r>
              <a:rPr lang="sv-SE" sz="2500" dirty="0">
                <a:latin typeface="Calibri" panose="020F0502020204030204" pitchFamily="34" charset="0"/>
              </a:rPr>
              <a:t>1 ………………………………………………………………………………………………………………………………………..</a:t>
            </a:r>
          </a:p>
          <a:p>
            <a:pPr marL="0" indent="0">
              <a:buNone/>
            </a:pPr>
            <a:r>
              <a:rPr lang="sv-SE" sz="2500" dirty="0">
                <a:latin typeface="Calibri" panose="020F0502020204030204" pitchFamily="34" charset="0"/>
              </a:rPr>
              <a:t>Delområde 2 ………………………………………………………………………………………………………………………………………..</a:t>
            </a:r>
          </a:p>
          <a:p>
            <a:pPr marL="0" indent="0">
              <a:buNone/>
            </a:pPr>
            <a:r>
              <a:rPr lang="sv-SE" sz="2500" dirty="0">
                <a:latin typeface="Calibri" panose="020F0502020204030204" pitchFamily="34" charset="0"/>
              </a:rPr>
              <a:t>Delområde 3 …………………………………………………………………………………………………………………………………….....</a:t>
            </a:r>
          </a:p>
          <a:p>
            <a:pPr marL="0" indent="0">
              <a:buNone/>
            </a:pPr>
            <a:endParaRPr lang="sv-SE" sz="2500" dirty="0">
              <a:latin typeface="Calibri" panose="020F0502020204030204" pitchFamily="34" charset="0"/>
            </a:endParaRPr>
          </a:p>
        </p:txBody>
      </p:sp>
      <p:pic>
        <p:nvPicPr>
          <p:cNvPr id="4" name="Bildobjekt 3" descr="logo_rummet_RG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457200" y="5661248"/>
            <a:ext cx="5613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sv-SE" sz="1100" b="1" i="1" dirty="0">
                <a:latin typeface="Calibri" panose="020F0502020204030204" pitchFamily="34" charset="0"/>
              </a:rPr>
              <a:t>OSV… </a:t>
            </a:r>
          </a:p>
        </p:txBody>
      </p:sp>
    </p:spTree>
    <p:extLst>
      <p:ext uri="{BB962C8B-B14F-4D97-AF65-F5344CB8AC3E}">
        <p14:creationId xmlns:p14="http://schemas.microsoft.com/office/powerpoint/2010/main" val="325403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1143000"/>
          </a:xfrm>
        </p:spPr>
        <p:txBody>
          <a:bodyPr>
            <a:noAutofit/>
          </a:bodyPr>
          <a:lstStyle/>
          <a:p>
            <a:r>
              <a:rPr lang="sv-SE" sz="3100" b="1" dirty="0" smtClean="0">
                <a:solidFill>
                  <a:srgbClr val="00B050"/>
                </a:solidFill>
              </a:rPr>
              <a:t>Skapa </a:t>
            </a:r>
            <a:r>
              <a:rPr lang="sv-SE" sz="3100" b="1" dirty="0">
                <a:solidFill>
                  <a:srgbClr val="00B050"/>
                </a:solidFill>
              </a:rPr>
              <a:t>en handlingsplan med tydlig </a:t>
            </a:r>
            <a:r>
              <a:rPr lang="sv-SE" sz="3100" b="1" dirty="0" smtClean="0">
                <a:solidFill>
                  <a:srgbClr val="00B050"/>
                </a:solidFill>
              </a:rPr>
              <a:t>ansvarsfördelning </a:t>
            </a:r>
            <a:r>
              <a:rPr lang="sv-SE" sz="3100" b="1" dirty="0">
                <a:solidFill>
                  <a:srgbClr val="00B050"/>
                </a:solidFill>
              </a:rPr>
              <a:t>för varje delområde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8229600" cy="43490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sz="3200" dirty="0" smtClean="0">
                <a:latin typeface="Calibri" panose="020F0502020204030204" pitchFamily="34" charset="0"/>
              </a:rPr>
              <a:t>Aktivitet </a:t>
            </a:r>
            <a:r>
              <a:rPr lang="sv-SE" sz="3200" dirty="0">
                <a:latin typeface="Calibri" panose="020F0502020204030204" pitchFamily="34" charset="0"/>
              </a:rPr>
              <a:t>1 </a:t>
            </a:r>
            <a:r>
              <a:rPr lang="sv-SE" sz="3200" dirty="0" smtClean="0">
                <a:latin typeface="Calibri" panose="020F0502020204030204" pitchFamily="34" charset="0"/>
              </a:rPr>
              <a:t>………………………………………………………………....................</a:t>
            </a:r>
            <a:endParaRPr lang="sv-SE" sz="3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500" dirty="0" smtClean="0">
                <a:latin typeface="Calibri" panose="020F0502020204030204" pitchFamily="34" charset="0"/>
              </a:rPr>
              <a:t>Delområde 1 </a:t>
            </a:r>
            <a:r>
              <a:rPr lang="sv-SE" sz="26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</a:rPr>
              <a:t>Hur gör vi detta: ……………………………………………………………………………………………………………………… 	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</a:rPr>
              <a:t>Ansvarig: …………………………………………………………………………………………………………………………………</a:t>
            </a:r>
            <a:endParaRPr lang="sv-S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9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500" dirty="0" smtClean="0">
                <a:latin typeface="Calibri" panose="020F0502020204030204" pitchFamily="34" charset="0"/>
              </a:rPr>
              <a:t>Delområde 2 </a:t>
            </a:r>
            <a:r>
              <a:rPr lang="sv-SE" sz="26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</a:t>
            </a:r>
            <a:endParaRPr lang="sv-SE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200" dirty="0">
                <a:latin typeface="Calibri" panose="020F0502020204030204" pitchFamily="34" charset="0"/>
              </a:rPr>
              <a:t>Hur gör vi detta: </a:t>
            </a:r>
            <a:r>
              <a:rPr lang="sv-SE" sz="22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…………………………………………………………………………………………………………………….. </a:t>
            </a:r>
            <a:r>
              <a:rPr lang="sv-SE" sz="2200" dirty="0"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sv-SE" sz="2200" dirty="0">
                <a:latin typeface="Calibri" panose="020F0502020204030204" pitchFamily="34" charset="0"/>
              </a:rPr>
              <a:t>Ansvarig: </a:t>
            </a:r>
            <a:r>
              <a:rPr lang="sv-SE" sz="22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………………………………………………………………………………………………………………………………..</a:t>
            </a:r>
            <a:endParaRPr lang="sv-S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100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sv-SE" sz="2500" dirty="0" smtClean="0">
                <a:latin typeface="Calibri" panose="020F0502020204030204" pitchFamily="34" charset="0"/>
              </a:rPr>
              <a:t>Delområde 3 </a:t>
            </a:r>
            <a:r>
              <a:rPr lang="sv-SE" sz="26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</a:rPr>
              <a:t>Hur gör vi detta: …………………………………………………………………………………………………………………….. 	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</a:rPr>
              <a:t>Ansvarig</a:t>
            </a:r>
            <a:r>
              <a:rPr lang="sv-SE" sz="2200" dirty="0">
                <a:latin typeface="Calibri" panose="020F0502020204030204" pitchFamily="34" charset="0"/>
              </a:rPr>
              <a:t>: </a:t>
            </a:r>
            <a:r>
              <a:rPr lang="sv-SE" sz="22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</a:t>
            </a:r>
            <a:endParaRPr lang="sv-S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b="1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b="1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b="1" i="1" dirty="0" smtClean="0">
              <a:latin typeface="Calibri" panose="020F0502020204030204" pitchFamily="34" charset="0"/>
            </a:endParaRPr>
          </a:p>
        </p:txBody>
      </p:sp>
      <p:pic>
        <p:nvPicPr>
          <p:cNvPr id="4" name="Bildobjekt 3" descr="logo_rummet_RG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1143000"/>
          </a:xfrm>
        </p:spPr>
        <p:txBody>
          <a:bodyPr>
            <a:noAutofit/>
          </a:bodyPr>
          <a:lstStyle/>
          <a:p>
            <a:r>
              <a:rPr lang="sv-SE" sz="3100" b="1" dirty="0" smtClean="0">
                <a:solidFill>
                  <a:srgbClr val="00B050"/>
                </a:solidFill>
              </a:rPr>
              <a:t>Skapa </a:t>
            </a:r>
            <a:r>
              <a:rPr lang="sv-SE" sz="3100" b="1" dirty="0">
                <a:solidFill>
                  <a:srgbClr val="00B050"/>
                </a:solidFill>
              </a:rPr>
              <a:t>en handlingsplan med tydlig </a:t>
            </a:r>
            <a:r>
              <a:rPr lang="sv-SE" sz="3100" b="1" dirty="0" smtClean="0">
                <a:solidFill>
                  <a:srgbClr val="00B050"/>
                </a:solidFill>
              </a:rPr>
              <a:t>ansvarsfördelning </a:t>
            </a:r>
            <a:r>
              <a:rPr lang="sv-SE" sz="3100" b="1" dirty="0">
                <a:solidFill>
                  <a:srgbClr val="00B050"/>
                </a:solidFill>
              </a:rPr>
              <a:t>för varje delområde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8229600" cy="43490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sz="3200" dirty="0" smtClean="0">
                <a:latin typeface="Calibri" panose="020F0502020204030204" pitchFamily="34" charset="0"/>
              </a:rPr>
              <a:t>Aktivitet </a:t>
            </a:r>
            <a:r>
              <a:rPr lang="sv-SE" sz="3200" dirty="0">
                <a:latin typeface="Calibri" panose="020F0502020204030204" pitchFamily="34" charset="0"/>
              </a:rPr>
              <a:t>2</a:t>
            </a:r>
            <a:r>
              <a:rPr lang="sv-SE" sz="3200" dirty="0" smtClean="0">
                <a:latin typeface="Calibri" panose="020F0502020204030204" pitchFamily="34" charset="0"/>
              </a:rPr>
              <a:t> ………………………………………………………………....................</a:t>
            </a:r>
            <a:endParaRPr lang="sv-SE" sz="3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500" dirty="0" smtClean="0">
                <a:latin typeface="Calibri" panose="020F0502020204030204" pitchFamily="34" charset="0"/>
              </a:rPr>
              <a:t>Delområde 1 </a:t>
            </a:r>
            <a:r>
              <a:rPr lang="sv-SE" sz="26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</a:rPr>
              <a:t>Hur gör vi detta: ……………………………………………………………………………………………………………………… 	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</a:rPr>
              <a:t>Ansvarig: …………………………………………………………………………………………………………………………………</a:t>
            </a:r>
            <a:endParaRPr lang="sv-S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9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500" dirty="0" smtClean="0">
                <a:latin typeface="Calibri" panose="020F0502020204030204" pitchFamily="34" charset="0"/>
              </a:rPr>
              <a:t>Delområde 2 </a:t>
            </a:r>
            <a:r>
              <a:rPr lang="sv-SE" sz="26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</a:t>
            </a:r>
            <a:endParaRPr lang="sv-SE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200" dirty="0">
                <a:latin typeface="Calibri" panose="020F0502020204030204" pitchFamily="34" charset="0"/>
              </a:rPr>
              <a:t>Hur gör vi detta: </a:t>
            </a:r>
            <a:r>
              <a:rPr lang="sv-SE" sz="22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…………………………………………………………………………………………………………………….. </a:t>
            </a:r>
            <a:r>
              <a:rPr lang="sv-SE" sz="2200" dirty="0"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sv-SE" sz="2200" dirty="0">
                <a:latin typeface="Calibri" panose="020F0502020204030204" pitchFamily="34" charset="0"/>
              </a:rPr>
              <a:t>Ansvarig: </a:t>
            </a:r>
            <a:r>
              <a:rPr lang="sv-SE" sz="22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………………………………………………………………………………………………………………………………..</a:t>
            </a:r>
            <a:endParaRPr lang="sv-S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100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sv-SE" sz="2500" dirty="0" smtClean="0">
                <a:latin typeface="Calibri" panose="020F0502020204030204" pitchFamily="34" charset="0"/>
              </a:rPr>
              <a:t>Delområde 3 </a:t>
            </a:r>
            <a:r>
              <a:rPr lang="sv-SE" sz="26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</a:rPr>
              <a:t>Hur gör vi detta: …………………………………………………………………………………………………………………….. 	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</a:rPr>
              <a:t>Ansvarig</a:t>
            </a:r>
            <a:r>
              <a:rPr lang="sv-SE" sz="2200" dirty="0">
                <a:latin typeface="Calibri" panose="020F0502020204030204" pitchFamily="34" charset="0"/>
              </a:rPr>
              <a:t>: </a:t>
            </a:r>
            <a:r>
              <a:rPr lang="sv-SE" sz="22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</a:t>
            </a:r>
            <a:endParaRPr lang="sv-S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b="1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b="1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b="1" i="1" dirty="0" smtClean="0">
              <a:latin typeface="Calibri" panose="020F0502020204030204" pitchFamily="34" charset="0"/>
            </a:endParaRPr>
          </a:p>
        </p:txBody>
      </p:sp>
      <p:pic>
        <p:nvPicPr>
          <p:cNvPr id="4" name="Bildobjekt 3" descr="logo_rummet_RG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41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1143000"/>
          </a:xfrm>
        </p:spPr>
        <p:txBody>
          <a:bodyPr>
            <a:noAutofit/>
          </a:bodyPr>
          <a:lstStyle/>
          <a:p>
            <a:r>
              <a:rPr lang="sv-SE" sz="3100" b="1" dirty="0" smtClean="0">
                <a:solidFill>
                  <a:srgbClr val="00B050"/>
                </a:solidFill>
              </a:rPr>
              <a:t>Skapa </a:t>
            </a:r>
            <a:r>
              <a:rPr lang="sv-SE" sz="3100" b="1" dirty="0">
                <a:solidFill>
                  <a:srgbClr val="00B050"/>
                </a:solidFill>
              </a:rPr>
              <a:t>en handlingsplan med tydlig </a:t>
            </a:r>
            <a:r>
              <a:rPr lang="sv-SE" sz="3100" b="1" dirty="0" smtClean="0">
                <a:solidFill>
                  <a:srgbClr val="00B050"/>
                </a:solidFill>
              </a:rPr>
              <a:t>ansvarsfördelning </a:t>
            </a:r>
            <a:r>
              <a:rPr lang="sv-SE" sz="3100" b="1" dirty="0">
                <a:solidFill>
                  <a:srgbClr val="00B050"/>
                </a:solidFill>
              </a:rPr>
              <a:t>för varje delområde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8229600" cy="43490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sz="3200" dirty="0" smtClean="0">
                <a:latin typeface="Calibri" panose="020F0502020204030204" pitchFamily="34" charset="0"/>
              </a:rPr>
              <a:t>Aktivitet </a:t>
            </a:r>
            <a:r>
              <a:rPr lang="sv-SE" sz="3200" dirty="0">
                <a:latin typeface="Calibri" panose="020F0502020204030204" pitchFamily="34" charset="0"/>
              </a:rPr>
              <a:t>3</a:t>
            </a:r>
            <a:r>
              <a:rPr lang="sv-SE" sz="3200" dirty="0" smtClean="0">
                <a:latin typeface="Calibri" panose="020F0502020204030204" pitchFamily="34" charset="0"/>
              </a:rPr>
              <a:t> ………………………………………………………………....................</a:t>
            </a:r>
            <a:endParaRPr lang="sv-SE" sz="3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500" dirty="0" smtClean="0">
                <a:latin typeface="Calibri" panose="020F0502020204030204" pitchFamily="34" charset="0"/>
              </a:rPr>
              <a:t>Delområde 1 </a:t>
            </a:r>
            <a:r>
              <a:rPr lang="sv-SE" sz="26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</a:rPr>
              <a:t>Hur gör vi detta: ……………………………………………………………………………………………………………………… 	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</a:rPr>
              <a:t>Ansvarig: …………………………………………………………………………………………………………………………………</a:t>
            </a:r>
            <a:endParaRPr lang="sv-S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9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500" dirty="0" smtClean="0">
                <a:latin typeface="Calibri" panose="020F0502020204030204" pitchFamily="34" charset="0"/>
              </a:rPr>
              <a:t>Delområde 2 </a:t>
            </a:r>
            <a:r>
              <a:rPr lang="sv-SE" sz="26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</a:t>
            </a:r>
            <a:endParaRPr lang="sv-SE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200" dirty="0">
                <a:latin typeface="Calibri" panose="020F0502020204030204" pitchFamily="34" charset="0"/>
              </a:rPr>
              <a:t>Hur gör vi detta: </a:t>
            </a:r>
            <a:r>
              <a:rPr lang="sv-SE" sz="22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…………………………………………………………………………………………………………………….. </a:t>
            </a:r>
            <a:r>
              <a:rPr lang="sv-SE" sz="2200" dirty="0"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sv-SE" sz="2200" dirty="0">
                <a:latin typeface="Calibri" panose="020F0502020204030204" pitchFamily="34" charset="0"/>
              </a:rPr>
              <a:t>Ansvarig: </a:t>
            </a:r>
            <a:r>
              <a:rPr lang="sv-SE" sz="22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………………………………………………………………………………………………………………………………..</a:t>
            </a:r>
            <a:endParaRPr lang="sv-S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100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sv-SE" sz="2500" dirty="0" smtClean="0">
                <a:latin typeface="Calibri" panose="020F0502020204030204" pitchFamily="34" charset="0"/>
              </a:rPr>
              <a:t>Delområde 3 </a:t>
            </a:r>
            <a:r>
              <a:rPr lang="sv-SE" sz="26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</a:rPr>
              <a:t>Hur gör vi detta: …………………………………………………………………………………………………………………….. 	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</a:rPr>
              <a:t>Ansvarig</a:t>
            </a:r>
            <a:r>
              <a:rPr lang="sv-SE" sz="2200" dirty="0">
                <a:latin typeface="Calibri" panose="020F0502020204030204" pitchFamily="34" charset="0"/>
              </a:rPr>
              <a:t>: </a:t>
            </a:r>
            <a:r>
              <a:rPr lang="sv-SE" sz="2200" dirty="0" smtClean="0">
                <a:latin typeface="Calibri" panose="020F0502020204030204" pitchFamily="34" charset="0"/>
              </a:rPr>
              <a:t>…………………………………………………………………………………………………………………………………</a:t>
            </a:r>
            <a:endParaRPr lang="sv-S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b="1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b="1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sz="1600" b="1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1600" b="1" i="1" dirty="0" smtClean="0">
                <a:latin typeface="Calibri" panose="020F0502020204030204" pitchFamily="34" charset="0"/>
              </a:rPr>
              <a:t>OSV… </a:t>
            </a:r>
          </a:p>
        </p:txBody>
      </p:sp>
      <p:pic>
        <p:nvPicPr>
          <p:cNvPr id="4" name="Bildobjekt 3" descr="logo_rummet_RG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1143000"/>
          </a:xfrm>
        </p:spPr>
        <p:txBody>
          <a:bodyPr>
            <a:noAutofit/>
          </a:bodyPr>
          <a:lstStyle/>
          <a:p>
            <a:r>
              <a:rPr lang="sv-SE" sz="3100" b="1" dirty="0" smtClean="0">
                <a:solidFill>
                  <a:srgbClr val="00B050"/>
                </a:solidFill>
              </a:rPr>
              <a:t>Gör upp en tidplan för varje aktivitet  </a:t>
            </a:r>
            <a:endParaRPr lang="sv-SE" sz="3100" b="1" dirty="0">
              <a:solidFill>
                <a:srgbClr val="00B050"/>
              </a:solidFill>
            </a:endParaRPr>
          </a:p>
        </p:txBody>
      </p:sp>
      <p:pic>
        <p:nvPicPr>
          <p:cNvPr id="4" name="Bildobjekt 3" descr="logo_rummet_RG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  <p:cxnSp>
        <p:nvCxnSpPr>
          <p:cNvPr id="18" name="Rak pil 17"/>
          <p:cNvCxnSpPr/>
          <p:nvPr/>
        </p:nvCxnSpPr>
        <p:spPr>
          <a:xfrm>
            <a:off x="-36640" y="5391166"/>
            <a:ext cx="856919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475656" y="1403479"/>
            <a:ext cx="0" cy="4362135"/>
          </a:xfrm>
          <a:prstGeom prst="line">
            <a:avLst/>
          </a:prstGeom>
          <a:ln>
            <a:solidFill>
              <a:schemeClr val="dk1">
                <a:shade val="95000"/>
                <a:satMod val="105000"/>
                <a:alpha val="6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H="1" flipV="1">
            <a:off x="3742954" y="1403479"/>
            <a:ext cx="36958" cy="4362135"/>
          </a:xfrm>
          <a:prstGeom prst="line">
            <a:avLst/>
          </a:prstGeom>
          <a:ln>
            <a:solidFill>
              <a:schemeClr val="dk1">
                <a:shade val="95000"/>
                <a:satMod val="105000"/>
                <a:alpha val="6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2627784" y="1403479"/>
            <a:ext cx="0" cy="4362135"/>
          </a:xfrm>
          <a:prstGeom prst="line">
            <a:avLst/>
          </a:prstGeom>
          <a:ln>
            <a:solidFill>
              <a:schemeClr val="dk1">
                <a:shade val="95000"/>
                <a:satMod val="105000"/>
                <a:alpha val="6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emhörning 21"/>
          <p:cNvSpPr/>
          <p:nvPr/>
        </p:nvSpPr>
        <p:spPr>
          <a:xfrm>
            <a:off x="815806" y="1403479"/>
            <a:ext cx="7140569" cy="730521"/>
          </a:xfrm>
          <a:prstGeom prst="homePlate">
            <a:avLst>
              <a:gd name="adj" fmla="val 1146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rIns="72000"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Utveckling </a:t>
            </a:r>
            <a:r>
              <a:rPr lang="sv-SE" i="1" dirty="0">
                <a:solidFill>
                  <a:schemeClr val="tx1"/>
                </a:solidFill>
                <a:latin typeface="Calibri" panose="020F0502020204030204" pitchFamily="34" charset="0"/>
              </a:rPr>
              <a:t>av den lokala lönebildningsprocessen </a:t>
            </a:r>
          </a:p>
        </p:txBody>
      </p:sp>
      <p:sp>
        <p:nvSpPr>
          <p:cNvPr id="23" name="textruta 89"/>
          <p:cNvSpPr txBox="1"/>
          <p:nvPr/>
        </p:nvSpPr>
        <p:spPr>
          <a:xfrm>
            <a:off x="1702610" y="5450801"/>
            <a:ext cx="602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i="1" dirty="0" smtClean="0">
                <a:latin typeface="Calibri" panose="020F0502020204030204" pitchFamily="34" charset="0"/>
              </a:rPr>
              <a:t>Feb 18</a:t>
            </a:r>
            <a:endParaRPr lang="sv-SE" sz="1200" b="1" i="1" dirty="0">
              <a:latin typeface="Calibri" panose="020F0502020204030204" pitchFamily="34" charset="0"/>
            </a:endParaRPr>
          </a:p>
        </p:txBody>
      </p:sp>
      <p:sp>
        <p:nvSpPr>
          <p:cNvPr id="24" name="textruta 90"/>
          <p:cNvSpPr txBox="1"/>
          <p:nvPr/>
        </p:nvSpPr>
        <p:spPr>
          <a:xfrm>
            <a:off x="4928039" y="5450180"/>
            <a:ext cx="633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i="1" dirty="0" smtClean="0">
                <a:latin typeface="Calibri" panose="020F0502020204030204" pitchFamily="34" charset="0"/>
              </a:rPr>
              <a:t>Maj</a:t>
            </a:r>
            <a:r>
              <a:rPr lang="sv-SE" sz="1200" b="1" i="1" dirty="0" smtClean="0">
                <a:latin typeface="Calibri" panose="020F0502020204030204" pitchFamily="34" charset="0"/>
              </a:rPr>
              <a:t> </a:t>
            </a:r>
            <a:r>
              <a:rPr lang="sv-SE" sz="1200" b="1" i="1" dirty="0" smtClean="0">
                <a:latin typeface="Calibri" panose="020F0502020204030204" pitchFamily="34" charset="0"/>
              </a:rPr>
              <a:t>18</a:t>
            </a:r>
            <a:endParaRPr lang="sv-SE" sz="1200" b="1" i="1" dirty="0">
              <a:latin typeface="Calibri" panose="020F0502020204030204" pitchFamily="34" charset="0"/>
            </a:endParaRPr>
          </a:p>
        </p:txBody>
      </p:sp>
      <p:cxnSp>
        <p:nvCxnSpPr>
          <p:cNvPr id="26" name="Rak 25"/>
          <p:cNvCxnSpPr/>
          <p:nvPr/>
        </p:nvCxnSpPr>
        <p:spPr>
          <a:xfrm flipV="1">
            <a:off x="-38590" y="899094"/>
            <a:ext cx="0" cy="4828085"/>
          </a:xfrm>
          <a:prstGeom prst="line">
            <a:avLst/>
          </a:prstGeom>
          <a:ln>
            <a:solidFill>
              <a:schemeClr val="dk1">
                <a:shade val="95000"/>
                <a:satMod val="105000"/>
                <a:alpha val="6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ruta 93"/>
          <p:cNvSpPr txBox="1"/>
          <p:nvPr/>
        </p:nvSpPr>
        <p:spPr>
          <a:xfrm>
            <a:off x="817982" y="5450801"/>
            <a:ext cx="591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i="1" dirty="0" smtClean="0">
                <a:latin typeface="Calibri" panose="020F0502020204030204" pitchFamily="34" charset="0"/>
              </a:rPr>
              <a:t>Jan 18</a:t>
            </a:r>
            <a:endParaRPr lang="sv-SE" sz="1200" b="1" i="1" dirty="0">
              <a:latin typeface="Calibri" panose="020F0502020204030204" pitchFamily="34" charset="0"/>
            </a:endParaRPr>
          </a:p>
        </p:txBody>
      </p:sp>
      <p:cxnSp>
        <p:nvCxnSpPr>
          <p:cNvPr id="38" name="Rak 37"/>
          <p:cNvCxnSpPr/>
          <p:nvPr/>
        </p:nvCxnSpPr>
        <p:spPr>
          <a:xfrm flipV="1">
            <a:off x="4788024" y="2134000"/>
            <a:ext cx="0" cy="3631614"/>
          </a:xfrm>
          <a:prstGeom prst="line">
            <a:avLst/>
          </a:prstGeom>
          <a:ln>
            <a:solidFill>
              <a:schemeClr val="dk1">
                <a:shade val="95000"/>
                <a:satMod val="105000"/>
                <a:alpha val="6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ruta 89"/>
          <p:cNvSpPr txBox="1"/>
          <p:nvPr/>
        </p:nvSpPr>
        <p:spPr>
          <a:xfrm>
            <a:off x="2831394" y="5434720"/>
            <a:ext cx="647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i="1" dirty="0" smtClean="0">
                <a:latin typeface="Calibri" panose="020F0502020204030204" pitchFamily="34" charset="0"/>
              </a:rPr>
              <a:t>Mar</a:t>
            </a:r>
            <a:r>
              <a:rPr lang="sv-SE" sz="1200" b="1" i="1" dirty="0" smtClean="0">
                <a:latin typeface="Calibri" panose="020F0502020204030204" pitchFamily="34" charset="0"/>
              </a:rPr>
              <a:t> </a:t>
            </a:r>
            <a:r>
              <a:rPr lang="sv-SE" sz="1200" b="1" i="1" dirty="0" smtClean="0">
                <a:latin typeface="Calibri" panose="020F0502020204030204" pitchFamily="34" charset="0"/>
              </a:rPr>
              <a:t>18</a:t>
            </a:r>
            <a:endParaRPr lang="sv-SE" sz="1200" b="1" i="1" dirty="0">
              <a:latin typeface="Calibri" panose="020F0502020204030204" pitchFamily="34" charset="0"/>
            </a:endParaRPr>
          </a:p>
        </p:txBody>
      </p:sp>
      <p:sp>
        <p:nvSpPr>
          <p:cNvPr id="40" name="textruta 89"/>
          <p:cNvSpPr txBox="1"/>
          <p:nvPr/>
        </p:nvSpPr>
        <p:spPr>
          <a:xfrm>
            <a:off x="3918977" y="5426511"/>
            <a:ext cx="606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i="1" dirty="0" smtClean="0">
                <a:latin typeface="Calibri" panose="020F0502020204030204" pitchFamily="34" charset="0"/>
              </a:rPr>
              <a:t>Apr</a:t>
            </a:r>
            <a:r>
              <a:rPr lang="sv-SE" sz="1200" b="1" i="1" dirty="0" smtClean="0">
                <a:latin typeface="Calibri" panose="020F0502020204030204" pitchFamily="34" charset="0"/>
              </a:rPr>
              <a:t> </a:t>
            </a:r>
            <a:r>
              <a:rPr lang="sv-SE" sz="1200" b="1" i="1" dirty="0" smtClean="0">
                <a:latin typeface="Calibri" panose="020F0502020204030204" pitchFamily="34" charset="0"/>
              </a:rPr>
              <a:t>18</a:t>
            </a:r>
            <a:endParaRPr lang="sv-SE" sz="1200" b="1" i="1" dirty="0">
              <a:latin typeface="Calibri" panose="020F0502020204030204" pitchFamily="34" charset="0"/>
            </a:endParaRPr>
          </a:p>
        </p:txBody>
      </p:sp>
      <p:cxnSp>
        <p:nvCxnSpPr>
          <p:cNvPr id="41" name="Rak 40"/>
          <p:cNvCxnSpPr/>
          <p:nvPr/>
        </p:nvCxnSpPr>
        <p:spPr>
          <a:xfrm flipV="1">
            <a:off x="5724128" y="2134000"/>
            <a:ext cx="0" cy="3593182"/>
          </a:xfrm>
          <a:prstGeom prst="line">
            <a:avLst/>
          </a:prstGeom>
          <a:ln>
            <a:solidFill>
              <a:schemeClr val="dk1">
                <a:shade val="95000"/>
                <a:satMod val="105000"/>
                <a:alpha val="6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Rak 41"/>
          <p:cNvCxnSpPr/>
          <p:nvPr/>
        </p:nvCxnSpPr>
        <p:spPr>
          <a:xfrm flipV="1">
            <a:off x="6660232" y="2134000"/>
            <a:ext cx="0" cy="3566742"/>
          </a:xfrm>
          <a:prstGeom prst="line">
            <a:avLst/>
          </a:prstGeom>
          <a:ln>
            <a:solidFill>
              <a:schemeClr val="dk1">
                <a:shade val="95000"/>
                <a:satMod val="105000"/>
                <a:alpha val="6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ruta 90"/>
          <p:cNvSpPr txBox="1"/>
          <p:nvPr/>
        </p:nvSpPr>
        <p:spPr>
          <a:xfrm>
            <a:off x="5791801" y="5434719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i="1" dirty="0" smtClean="0">
                <a:latin typeface="Calibri" panose="020F0502020204030204" pitchFamily="34" charset="0"/>
              </a:rPr>
              <a:t>  </a:t>
            </a:r>
            <a:r>
              <a:rPr lang="sv-SE" sz="1200" b="1" i="1" dirty="0" smtClean="0">
                <a:latin typeface="Calibri" panose="020F0502020204030204" pitchFamily="34" charset="0"/>
              </a:rPr>
              <a:t>Jun </a:t>
            </a:r>
            <a:r>
              <a:rPr lang="sv-SE" sz="1200" b="1" i="1" dirty="0" smtClean="0">
                <a:latin typeface="Calibri" panose="020F0502020204030204" pitchFamily="34" charset="0"/>
              </a:rPr>
              <a:t>18</a:t>
            </a:r>
            <a:endParaRPr lang="sv-SE" sz="1200" b="1" i="1" dirty="0">
              <a:latin typeface="Calibri" panose="020F0502020204030204" pitchFamily="34" charset="0"/>
            </a:endParaRPr>
          </a:p>
        </p:txBody>
      </p:sp>
      <p:sp>
        <p:nvSpPr>
          <p:cNvPr id="44" name="textruta 90"/>
          <p:cNvSpPr txBox="1"/>
          <p:nvPr/>
        </p:nvSpPr>
        <p:spPr>
          <a:xfrm>
            <a:off x="6879281" y="5406957"/>
            <a:ext cx="493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i="1" dirty="0" smtClean="0">
                <a:latin typeface="Calibri" panose="020F0502020204030204" pitchFamily="34" charset="0"/>
              </a:rPr>
              <a:t>Osv..</a:t>
            </a:r>
            <a:endParaRPr lang="sv-SE" sz="1200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7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816424"/>
          </a:xfrm>
        </p:spPr>
        <p:txBody>
          <a:bodyPr>
            <a:normAutofit/>
          </a:bodyPr>
          <a:lstStyle/>
          <a:p>
            <a:r>
              <a:rPr lang="sv-SE" sz="2000" dirty="0" smtClean="0"/>
              <a:t>Från </a:t>
            </a:r>
            <a:r>
              <a:rPr lang="sv-SE" sz="2000" dirty="0"/>
              <a:t>central till lokal lönebildning</a:t>
            </a:r>
          </a:p>
          <a:p>
            <a:r>
              <a:rPr lang="sv-SE" sz="2000" dirty="0"/>
              <a:t>Individuell och differentierad lönesättning</a:t>
            </a:r>
          </a:p>
          <a:p>
            <a:r>
              <a:rPr lang="sv-SE" sz="2000" dirty="0"/>
              <a:t>Genom HÖK 16 utvecklade parterna möjligheterna till en väl fungerande </a:t>
            </a:r>
            <a:r>
              <a:rPr lang="sv-SE" sz="2000" dirty="0" smtClean="0"/>
              <a:t>lönebildning</a:t>
            </a:r>
          </a:p>
          <a:p>
            <a:r>
              <a:rPr lang="sv-SE" sz="2000" dirty="0" smtClean="0"/>
              <a:t>Centrala parters syn – bilaga 5</a:t>
            </a:r>
            <a:endParaRPr lang="sv-SE" sz="2000" dirty="0"/>
          </a:p>
          <a:p>
            <a:r>
              <a:rPr lang="sv-SE" sz="2000" dirty="0"/>
              <a:t>Partsgemensamma konferenser</a:t>
            </a:r>
          </a:p>
          <a:p>
            <a:endParaRPr lang="sv-SE" sz="2000" dirty="0"/>
          </a:p>
        </p:txBody>
      </p:sp>
      <p:pic>
        <p:nvPicPr>
          <p:cNvPr id="4" name="Bildobjekt 3" descr="logo_rummet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</p:spTree>
    <p:extLst>
      <p:ext uri="{BB962C8B-B14F-4D97-AF65-F5344CB8AC3E}">
        <p14:creationId xmlns:p14="http://schemas.microsoft.com/office/powerpoint/2010/main" val="397165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685800" y="284389"/>
            <a:ext cx="7772400" cy="827177"/>
          </a:xfrm>
        </p:spPr>
        <p:txBody>
          <a:bodyPr/>
          <a:lstStyle/>
          <a:p>
            <a:r>
              <a:rPr lang="sv-SE" dirty="0" smtClean="0"/>
              <a:t>För mer information </a:t>
            </a:r>
            <a:endParaRPr lang="sv-SE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>
          <a:xfrm>
            <a:off x="1371600" y="1303849"/>
            <a:ext cx="6400800" cy="457342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>
                <a:hlinkClick r:id="rId3"/>
              </a:rPr>
              <a:t>lena.bystrom@kommunal.se</a:t>
            </a:r>
            <a:endParaRPr lang="sv-SE" dirty="0" smtClean="0"/>
          </a:p>
          <a:p>
            <a:r>
              <a:rPr lang="sv-SE" dirty="0" smtClean="0">
                <a:hlinkClick r:id="rId4"/>
              </a:rPr>
              <a:t>www.kommunal.se</a:t>
            </a:r>
            <a:endParaRPr lang="sv-SE" dirty="0" smtClean="0"/>
          </a:p>
          <a:p>
            <a:endParaRPr lang="sv-SE" dirty="0"/>
          </a:p>
          <a:p>
            <a:r>
              <a:rPr lang="sv-SE" smtClean="0">
                <a:hlinkClick r:id="rId5"/>
              </a:rPr>
              <a:t>kristina.hane@pacta.se</a:t>
            </a:r>
            <a:endParaRPr lang="sv-SE" dirty="0" smtClean="0"/>
          </a:p>
          <a:p>
            <a:r>
              <a:rPr lang="sv-SE" dirty="0" smtClean="0">
                <a:hlinkClick r:id="rId6"/>
              </a:rPr>
              <a:t>www.pacta.se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>
                <a:hlinkClick r:id="rId7"/>
              </a:rPr>
              <a:t>marianne.albemark@skl.se</a:t>
            </a:r>
            <a:endParaRPr lang="sv-SE" dirty="0" smtClean="0"/>
          </a:p>
          <a:p>
            <a:r>
              <a:rPr lang="sv-SE" dirty="0" smtClean="0">
                <a:hlinkClick r:id="rId8"/>
              </a:rPr>
              <a:t>charlotta.unden@skl.se</a:t>
            </a:r>
            <a:endParaRPr lang="sv-SE" dirty="0" smtClean="0"/>
          </a:p>
          <a:p>
            <a:r>
              <a:rPr lang="sv-SE" dirty="0" smtClean="0">
                <a:hlinkClick r:id="rId9"/>
              </a:rPr>
              <a:t>johannes.isaksson@skl.se</a:t>
            </a:r>
            <a:endParaRPr lang="sv-SE" dirty="0" smtClean="0"/>
          </a:p>
          <a:p>
            <a:r>
              <a:rPr lang="sv-SE" dirty="0" smtClean="0">
                <a:hlinkClick r:id="rId10"/>
              </a:rPr>
              <a:t>www.skl.se</a:t>
            </a:r>
            <a:endParaRPr lang="sv-SE" dirty="0" smtClean="0"/>
          </a:p>
          <a:p>
            <a:endParaRPr lang="sv-SE" dirty="0"/>
          </a:p>
        </p:txBody>
      </p:sp>
      <p:pic>
        <p:nvPicPr>
          <p:cNvPr id="7" name="Bildobjekt 6" descr="logo_rummet_RGB.eps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8964488" cy="4248472"/>
          </a:xfrm>
        </p:spPr>
        <p:txBody>
          <a:bodyPr>
            <a:noAutofit/>
          </a:bodyPr>
          <a:lstStyle/>
          <a:p>
            <a:r>
              <a:rPr lang="sv-SE" sz="2000" dirty="0" smtClean="0"/>
              <a:t>Samarbetsklimat</a:t>
            </a:r>
          </a:p>
          <a:p>
            <a:pPr lvl="1"/>
            <a:r>
              <a:rPr lang="sv-SE" sz="1800" dirty="0" smtClean="0"/>
              <a:t>Dialog och samtal mellan parterna </a:t>
            </a:r>
          </a:p>
          <a:p>
            <a:pPr lvl="1"/>
            <a:r>
              <a:rPr lang="sv-SE" sz="1800" dirty="0" smtClean="0"/>
              <a:t>Samarbetsformer </a:t>
            </a:r>
            <a:r>
              <a:rPr lang="sv-SE" sz="1800" dirty="0"/>
              <a:t>som stödjer aktivt och löpande arbete</a:t>
            </a:r>
          </a:p>
          <a:p>
            <a:pPr lvl="1"/>
            <a:r>
              <a:rPr lang="sv-SE" sz="1800" dirty="0"/>
              <a:t>Involvera, inte bara informera</a:t>
            </a:r>
            <a:r>
              <a:rPr lang="sv-SE" sz="1800" dirty="0" smtClean="0"/>
              <a:t>!</a:t>
            </a:r>
          </a:p>
          <a:p>
            <a:r>
              <a:rPr lang="sv-SE" sz="2000" dirty="0"/>
              <a:t>Tydliga roller och ansvar</a:t>
            </a:r>
          </a:p>
          <a:p>
            <a:r>
              <a:rPr lang="sv-SE" sz="2000" dirty="0" smtClean="0">
                <a:solidFill>
                  <a:prstClr val="black"/>
                </a:solidFill>
              </a:rPr>
              <a:t>Rekryterings-</a:t>
            </a:r>
            <a:r>
              <a:rPr lang="sv-SE" sz="2000" dirty="0">
                <a:solidFill>
                  <a:prstClr val="black"/>
                </a:solidFill>
              </a:rPr>
              <a:t>, löne- och villkorsfrågor diskuteras löpande i samband med övriga prioriteringsdiskussioner</a:t>
            </a:r>
            <a:endParaRPr lang="sv-SE" sz="2000" dirty="0"/>
          </a:p>
          <a:p>
            <a:r>
              <a:rPr lang="sv-SE" sz="2000" dirty="0" smtClean="0"/>
              <a:t>Synliggör </a:t>
            </a:r>
            <a:r>
              <a:rPr lang="sv-SE" sz="2000" dirty="0"/>
              <a:t>budgetprocessen </a:t>
            </a:r>
            <a:endParaRPr lang="sv-SE" sz="2000" i="1" dirty="0"/>
          </a:p>
          <a:p>
            <a:r>
              <a:rPr lang="sv-SE" sz="2000" dirty="0" smtClean="0"/>
              <a:t>Tydlig och </a:t>
            </a:r>
            <a:r>
              <a:rPr lang="sv-SE" sz="2000" dirty="0"/>
              <a:t>återkommande kommunikation mellan olika nivåer i </a:t>
            </a:r>
            <a:r>
              <a:rPr lang="sv-SE" sz="2000" dirty="0" smtClean="0"/>
              <a:t>organisationen</a:t>
            </a:r>
            <a:endParaRPr lang="sv-SE" sz="2000" dirty="0"/>
          </a:p>
        </p:txBody>
      </p:sp>
      <p:pic>
        <p:nvPicPr>
          <p:cNvPr id="7" name="Bildobjekt 6" descr="logo_rummet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Utvecklad lokal lönebildning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144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816424"/>
          </a:xfrm>
        </p:spPr>
        <p:txBody>
          <a:bodyPr>
            <a:normAutofit/>
          </a:bodyPr>
          <a:lstStyle/>
          <a:p>
            <a:r>
              <a:rPr lang="sv-SE" sz="2000" dirty="0"/>
              <a:t>Kunskap om lönebildning och löneprocessen</a:t>
            </a:r>
          </a:p>
          <a:p>
            <a:r>
              <a:rPr lang="sv-SE" sz="2000" dirty="0" smtClean="0"/>
              <a:t>Individuell </a:t>
            </a:r>
            <a:r>
              <a:rPr lang="sv-SE" sz="2000" dirty="0"/>
              <a:t>lönesättning förutsätter att:</a:t>
            </a:r>
          </a:p>
          <a:p>
            <a:pPr lvl="1"/>
            <a:r>
              <a:rPr lang="sv-SE" dirty="0"/>
              <a:t>kriterier tydliggörs i de olika verksamheterna</a:t>
            </a:r>
          </a:p>
          <a:p>
            <a:pPr lvl="1"/>
            <a:r>
              <a:rPr lang="sv-SE" dirty="0"/>
              <a:t>lönen på </a:t>
            </a:r>
            <a:r>
              <a:rPr lang="sv-SE" dirty="0" smtClean="0"/>
              <a:t>individnivå </a:t>
            </a:r>
            <a:r>
              <a:rPr lang="sv-SE" dirty="0"/>
              <a:t>avgörs där arbetsresultatet kan bedömas</a:t>
            </a:r>
          </a:p>
          <a:p>
            <a:pPr lvl="1"/>
            <a:r>
              <a:rPr lang="sv-SE" dirty="0"/>
              <a:t>individuella samtal genomförs</a:t>
            </a:r>
          </a:p>
          <a:p>
            <a:endParaRPr lang="sv-SE" sz="2000" dirty="0"/>
          </a:p>
        </p:txBody>
      </p:sp>
      <p:pic>
        <p:nvPicPr>
          <p:cNvPr id="4" name="Bildobjekt 3" descr="logo_rummet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Utvecklad lokal lönebildning forts.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32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HÖK § 2 punkt 6 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sv-SE" dirty="0" smtClean="0"/>
              <a:t>Inled med </a:t>
            </a:r>
            <a:r>
              <a:rPr lang="sv-SE" i="1" dirty="0" smtClean="0"/>
              <a:t>förhandling</a:t>
            </a:r>
            <a:r>
              <a:rPr lang="sv-SE" dirty="0" smtClean="0"/>
              <a:t> om hur den lokala löneöversynsprocessen ska genomföras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 smtClean="0"/>
              <a:t>Tidplan diskuteras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 smtClean="0"/>
              <a:t>Enas om förhandlingsmodell för hela eller delar av verksamhete</a:t>
            </a:r>
            <a:r>
              <a:rPr lang="sv-SE" dirty="0"/>
              <a:t>n</a:t>
            </a:r>
            <a:r>
              <a:rPr lang="sv-SE" dirty="0" smtClean="0"/>
              <a:t>: </a:t>
            </a:r>
          </a:p>
          <a:p>
            <a:pPr marL="914400" lvl="2" indent="0">
              <a:buNone/>
            </a:pPr>
            <a:r>
              <a:rPr lang="sv-SE" dirty="0" smtClean="0"/>
              <a:t>- Dialog chef-medarbetare</a:t>
            </a:r>
          </a:p>
          <a:p>
            <a:pPr marL="914400" lvl="2" indent="0">
              <a:buNone/>
            </a:pPr>
            <a:r>
              <a:rPr lang="sv-SE" dirty="0" smtClean="0"/>
              <a:t>- Förhandling</a:t>
            </a:r>
          </a:p>
          <a:p>
            <a:pPr marL="914400" lvl="2" indent="0">
              <a:buNone/>
            </a:pPr>
            <a:r>
              <a:rPr lang="sv-SE" dirty="0" smtClean="0"/>
              <a:t>- Redan träffade lokala avtal om lokal förhandlingsordning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 smtClean="0"/>
              <a:t>Nya löner fastställs genom </a:t>
            </a:r>
            <a:r>
              <a:rPr lang="sv-SE" i="1" dirty="0" smtClean="0"/>
              <a:t>protokoll</a:t>
            </a:r>
          </a:p>
          <a:p>
            <a:endParaRPr lang="sv-SE" dirty="0"/>
          </a:p>
        </p:txBody>
      </p:sp>
      <p:pic>
        <p:nvPicPr>
          <p:cNvPr id="4" name="Bildobjekt 3" descr="logo_rummet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  <p:sp>
        <p:nvSpPr>
          <p:cNvPr id="7" name="Ellips 6"/>
          <p:cNvSpPr/>
          <p:nvPr/>
        </p:nvSpPr>
        <p:spPr>
          <a:xfrm>
            <a:off x="6372200" y="404664"/>
            <a:ext cx="2442616" cy="151216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i="1" dirty="0">
                <a:solidFill>
                  <a:schemeClr val="tx1"/>
                </a:solidFill>
              </a:rPr>
              <a:t>Ö</a:t>
            </a:r>
            <a:r>
              <a:rPr lang="sv-SE" i="1" dirty="0" smtClean="0">
                <a:solidFill>
                  <a:schemeClr val="tx1"/>
                </a:solidFill>
              </a:rPr>
              <a:t>verläggning finns ej i Kommunals HÖK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214030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584176"/>
          </a:xfrm>
        </p:spPr>
        <p:txBody>
          <a:bodyPr>
            <a:normAutofit/>
          </a:bodyPr>
          <a:lstStyle/>
          <a:p>
            <a:r>
              <a:rPr lang="sv-SE" sz="3100" dirty="0"/>
              <a:t>Metod för hur lokala parter kan utveckla lönebildningsprocessen </a:t>
            </a:r>
          </a:p>
        </p:txBody>
      </p:sp>
      <p:pic>
        <p:nvPicPr>
          <p:cNvPr id="6" name="Bildobjekt 5" descr="logo_rummet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100" b="1" dirty="0" smtClean="0">
                <a:solidFill>
                  <a:schemeClr val="accent2"/>
                </a:solidFill>
              </a:rPr>
              <a:t>Metod för att utveckla den lokala lönebildningsprocessen </a:t>
            </a:r>
            <a:endParaRPr lang="sv-SE" sz="3100" b="1" dirty="0">
              <a:solidFill>
                <a:schemeClr val="accent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8229600" cy="4071550"/>
          </a:xfrm>
        </p:spPr>
        <p:txBody>
          <a:bodyPr>
            <a:normAutofit fontScale="92500" lnSpcReduction="20000"/>
          </a:bodyPr>
          <a:lstStyle/>
          <a:p>
            <a:r>
              <a:rPr lang="sv-SE" sz="2200" dirty="0" smtClean="0"/>
              <a:t>Enas först och främst om </a:t>
            </a:r>
            <a:r>
              <a:rPr lang="sv-SE" sz="2200" b="1" dirty="0" smtClean="0"/>
              <a:t>mål</a:t>
            </a:r>
            <a:r>
              <a:rPr lang="sv-SE" sz="2200" dirty="0" smtClean="0"/>
              <a:t> </a:t>
            </a:r>
            <a:r>
              <a:rPr lang="sv-SE" sz="2200" dirty="0"/>
              <a:t>och </a:t>
            </a:r>
            <a:r>
              <a:rPr lang="sv-SE" sz="2200" b="1" dirty="0" smtClean="0"/>
              <a:t>syfte </a:t>
            </a:r>
            <a:r>
              <a:rPr lang="sv-SE" sz="2200" dirty="0" smtClean="0"/>
              <a:t>med det lokala utvecklingsarbetet:</a:t>
            </a:r>
            <a:endParaRPr lang="sv-SE" sz="2200" dirty="0"/>
          </a:p>
          <a:p>
            <a:endParaRPr lang="sv-SE" sz="300" dirty="0"/>
          </a:p>
          <a:p>
            <a:pPr lvl="1"/>
            <a:r>
              <a:rPr lang="sv-SE" sz="2200" b="1" dirty="0"/>
              <a:t>Vad</a:t>
            </a:r>
            <a:r>
              <a:rPr lang="sv-SE" sz="2200" dirty="0"/>
              <a:t> </a:t>
            </a:r>
            <a:r>
              <a:rPr lang="sv-SE" sz="2200" dirty="0" smtClean="0"/>
              <a:t>vill vi åstadkomma? </a:t>
            </a:r>
            <a:endParaRPr lang="sv-SE" sz="2200" dirty="0"/>
          </a:p>
          <a:p>
            <a:pPr lvl="2"/>
            <a:r>
              <a:rPr lang="sv-SE" sz="2100" i="1" dirty="0" smtClean="0"/>
              <a:t>Vi vill utveckla den lokala lönebildningsprocessen </a:t>
            </a:r>
            <a:endParaRPr lang="sv-SE" sz="2100" i="1" dirty="0"/>
          </a:p>
          <a:p>
            <a:pPr lvl="1"/>
            <a:r>
              <a:rPr lang="sv-SE" sz="2200" b="1" dirty="0"/>
              <a:t>Varför</a:t>
            </a:r>
            <a:r>
              <a:rPr lang="sv-SE" sz="2200" dirty="0"/>
              <a:t> </a:t>
            </a:r>
            <a:r>
              <a:rPr lang="sv-SE" sz="2200" dirty="0" smtClean="0"/>
              <a:t>vill vi göra </a:t>
            </a:r>
            <a:r>
              <a:rPr lang="sv-SE" sz="2200" dirty="0"/>
              <a:t>detta? </a:t>
            </a:r>
          </a:p>
          <a:p>
            <a:pPr lvl="2"/>
            <a:r>
              <a:rPr lang="sv-SE" sz="2100" i="1" dirty="0" smtClean="0"/>
              <a:t>För </a:t>
            </a:r>
            <a:r>
              <a:rPr lang="sv-SE" sz="2100" i="1" dirty="0"/>
              <a:t>att </a:t>
            </a:r>
            <a:r>
              <a:rPr lang="sv-SE" sz="2100" i="1" dirty="0" smtClean="0"/>
              <a:t>den lokala lönebildningsprocessen ska </a:t>
            </a:r>
            <a:r>
              <a:rPr lang="sv-SE" sz="2100" i="1" dirty="0"/>
              <a:t>hålla en så hög kvalitet som </a:t>
            </a:r>
            <a:r>
              <a:rPr lang="sv-SE" sz="2100" i="1" dirty="0" smtClean="0"/>
              <a:t>möjligt </a:t>
            </a:r>
          </a:p>
          <a:p>
            <a:r>
              <a:rPr lang="sv-SE" sz="2200" dirty="0" smtClean="0"/>
              <a:t>Därefter kommer vi till den avgörande frågan: </a:t>
            </a:r>
            <a:endParaRPr lang="sv-SE" sz="2200" dirty="0"/>
          </a:p>
          <a:p>
            <a:pPr lvl="1"/>
            <a:r>
              <a:rPr lang="sv-SE" sz="2200" b="1" dirty="0"/>
              <a:t>Hur</a:t>
            </a:r>
            <a:r>
              <a:rPr lang="sv-SE" sz="2200" dirty="0"/>
              <a:t> gör vi </a:t>
            </a:r>
            <a:r>
              <a:rPr lang="sv-SE" sz="2200" dirty="0" smtClean="0"/>
              <a:t>detta?</a:t>
            </a:r>
            <a:endParaRPr lang="sv-SE" sz="2200" dirty="0"/>
          </a:p>
          <a:p>
            <a:pPr lvl="2"/>
            <a:r>
              <a:rPr lang="sv-SE" sz="2100" i="1" dirty="0" smtClean="0"/>
              <a:t>Genom </a:t>
            </a:r>
            <a:r>
              <a:rPr lang="sv-SE" sz="2100" i="1" dirty="0"/>
              <a:t>att </a:t>
            </a:r>
            <a:r>
              <a:rPr lang="sv-SE" sz="2100" i="1" dirty="0" smtClean="0"/>
              <a:t>börja med att partsgemensamt </a:t>
            </a:r>
            <a:r>
              <a:rPr lang="sv-SE" sz="2100" i="1" dirty="0"/>
              <a:t>försöka enas om </a:t>
            </a:r>
            <a:r>
              <a:rPr lang="sv-SE" sz="2100" i="1" dirty="0" smtClean="0"/>
              <a:t>de aktiviteter som är avgörande för att nå målet </a:t>
            </a:r>
            <a:endParaRPr lang="sv-SE" sz="2100" i="1" dirty="0"/>
          </a:p>
          <a:p>
            <a:endParaRPr lang="sv-SE" dirty="0"/>
          </a:p>
          <a:p>
            <a:pPr lvl="0"/>
            <a:endParaRPr lang="sv-SE" sz="2400" dirty="0" smtClean="0"/>
          </a:p>
        </p:txBody>
      </p:sp>
      <p:pic>
        <p:nvPicPr>
          <p:cNvPr id="4" name="Bildobjekt 3" descr="logo_rummet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100" b="1" dirty="0" err="1">
                <a:solidFill>
                  <a:schemeClr val="accent2"/>
                </a:solidFill>
              </a:rPr>
              <a:t>HURet</a:t>
            </a:r>
            <a:r>
              <a:rPr lang="sv-SE" sz="3100" b="1" dirty="0">
                <a:solidFill>
                  <a:schemeClr val="accent2"/>
                </a:solidFill>
              </a:rPr>
              <a:t> kan grupperas i tre huvud-sakliga arbetspaket</a:t>
            </a:r>
          </a:p>
        </p:txBody>
      </p:sp>
      <p:sp>
        <p:nvSpPr>
          <p:cNvPr id="5" name="Rektangel med rundade hörn 4"/>
          <p:cNvSpPr/>
          <p:nvPr/>
        </p:nvSpPr>
        <p:spPr>
          <a:xfrm>
            <a:off x="1068576" y="2211959"/>
            <a:ext cx="1681055" cy="7788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  <a:latin typeface="Georgia" panose="02040502050405020303" pitchFamily="18" charset="0"/>
              </a:rPr>
              <a:t>Arbetspaket 1</a:t>
            </a:r>
          </a:p>
          <a:p>
            <a:pPr algn="ctr"/>
            <a:r>
              <a:rPr lang="sv-SE" sz="1100" dirty="0" smtClean="0">
                <a:solidFill>
                  <a:schemeClr val="tx1"/>
                </a:solidFill>
                <a:latin typeface="Georgia" panose="02040502050405020303" pitchFamily="18" charset="0"/>
              </a:rPr>
              <a:t>Identifiera och avgränsa aktiviteter</a:t>
            </a:r>
            <a:endParaRPr lang="sv-SE" sz="11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Rektangel med rundade hörn 5"/>
          <p:cNvSpPr/>
          <p:nvPr/>
        </p:nvSpPr>
        <p:spPr>
          <a:xfrm>
            <a:off x="1068576" y="3284984"/>
            <a:ext cx="1681055" cy="7817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  <a:latin typeface="Georgia" panose="02040502050405020303" pitchFamily="18" charset="0"/>
              </a:rPr>
              <a:t>Arbetspaket </a:t>
            </a:r>
            <a:r>
              <a:rPr lang="sv-SE" sz="11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</a:p>
          <a:p>
            <a:pPr algn="ctr"/>
            <a:r>
              <a:rPr lang="sv-SE" sz="1100" dirty="0">
                <a:solidFill>
                  <a:schemeClr val="tx1"/>
                </a:solidFill>
                <a:latin typeface="Georgia" panose="02040502050405020303" pitchFamily="18" charset="0"/>
              </a:rPr>
              <a:t>Prioritera mellan </a:t>
            </a:r>
            <a:r>
              <a:rPr lang="sv-SE" sz="11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aktiviteterna </a:t>
            </a:r>
            <a:endParaRPr lang="sv-SE" sz="11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ktangel med rundade hörn 6"/>
          <p:cNvSpPr/>
          <p:nvPr/>
        </p:nvSpPr>
        <p:spPr>
          <a:xfrm>
            <a:off x="1068576" y="4365104"/>
            <a:ext cx="1681055" cy="8358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  <a:latin typeface="Georgia" panose="02040502050405020303" pitchFamily="18" charset="0"/>
              </a:rPr>
              <a:t>Arbetspaket 3</a:t>
            </a:r>
          </a:p>
          <a:p>
            <a:pPr algn="ctr"/>
            <a:r>
              <a:rPr lang="sv-SE" sz="11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Definiera delområden och skapa handlingsplan för varje område</a:t>
            </a:r>
            <a:endParaRPr lang="sv-SE" sz="11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 bwMode="auto">
          <a:xfrm>
            <a:off x="2925012" y="2339188"/>
            <a:ext cx="5175379" cy="75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sv-SE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sv-SE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sv-SE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sv-SE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Courier New" panose="02070309020205020404" pitchFamily="49" charset="0"/>
              <a:buChar char="o"/>
            </a:pPr>
            <a:r>
              <a:rPr lang="sv-SE" sz="1100" b="1" dirty="0">
                <a:latin typeface="Georgia" panose="02040502050405020303" pitchFamily="18" charset="0"/>
              </a:rPr>
              <a:t>Enar </a:t>
            </a:r>
            <a:r>
              <a:rPr lang="sv-SE" sz="1100" b="1" dirty="0" smtClean="0">
                <a:latin typeface="Georgia" panose="02040502050405020303" pitchFamily="18" charset="0"/>
              </a:rPr>
              <a:t>parterna kring vad som är viktigt för en uppnå en väl fungerande lokal lönebildning </a:t>
            </a:r>
          </a:p>
          <a:p>
            <a:pPr lvl="1"/>
            <a:r>
              <a:rPr lang="sv-SE" sz="1000" dirty="0" smtClean="0">
                <a:latin typeface="Georgia" panose="02040502050405020303" pitchFamily="18" charset="0"/>
              </a:rPr>
              <a:t>Skapar </a:t>
            </a:r>
            <a:r>
              <a:rPr lang="sv-SE" sz="1000" dirty="0">
                <a:latin typeface="Georgia" panose="02040502050405020303" pitchFamily="18" charset="0"/>
              </a:rPr>
              <a:t>förutsättningar att prioritera och effektivare planera </a:t>
            </a:r>
            <a:r>
              <a:rPr lang="sv-SE" sz="1000" dirty="0" smtClean="0">
                <a:latin typeface="Georgia" panose="02040502050405020303" pitchFamily="18" charset="0"/>
              </a:rPr>
              <a:t>mellan aktiviteterna</a:t>
            </a:r>
            <a:endParaRPr lang="sv-SE" sz="1000" dirty="0">
              <a:latin typeface="Georgia" panose="02040502050405020303" pitchFamily="18" charset="0"/>
            </a:endParaRPr>
          </a:p>
          <a:p>
            <a:pPr lvl="1"/>
            <a:r>
              <a:rPr lang="sv-SE" sz="1000" dirty="0" smtClean="0">
                <a:latin typeface="Georgia" panose="02040502050405020303" pitchFamily="18" charset="0"/>
              </a:rPr>
              <a:t>Ger information om lönebildningsprocessen till berörda </a:t>
            </a:r>
            <a:endParaRPr lang="sv-SE" sz="1000" dirty="0">
              <a:latin typeface="Georgia" panose="02040502050405020303" pitchFamily="18" charset="0"/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 bwMode="auto">
          <a:xfrm>
            <a:off x="2925012" y="3398517"/>
            <a:ext cx="5103371" cy="74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sv-SE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sv-SE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sv-SE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sv-SE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Courier New" panose="02070309020205020404" pitchFamily="49" charset="0"/>
              <a:buChar char="o"/>
            </a:pPr>
            <a:r>
              <a:rPr lang="sv-SE" sz="1100" b="1" dirty="0" smtClean="0">
                <a:latin typeface="Georgia" panose="02040502050405020303" pitchFamily="18" charset="0"/>
              </a:rPr>
              <a:t>Enar parterna kring vilka aktiviteter som bedöms vara av störst relevans att genomföra </a:t>
            </a:r>
          </a:p>
          <a:p>
            <a:pPr lvl="1"/>
            <a:r>
              <a:rPr lang="sv-SE" sz="1000" dirty="0" smtClean="0">
                <a:latin typeface="Georgia" panose="02040502050405020303" pitchFamily="18" charset="0"/>
              </a:rPr>
              <a:t>Skapar överblick kring hur bråttom det är att få aktiviteterna genomförda </a:t>
            </a:r>
            <a:endParaRPr lang="sv-SE" sz="1000" dirty="0">
              <a:latin typeface="Georgia" panose="02040502050405020303" pitchFamily="18" charset="0"/>
            </a:endParaRPr>
          </a:p>
          <a:p>
            <a:pPr lvl="1"/>
            <a:r>
              <a:rPr lang="sv-SE" sz="1000" dirty="0" smtClean="0">
                <a:latin typeface="Georgia" panose="02040502050405020303" pitchFamily="18" charset="0"/>
              </a:rPr>
              <a:t>Möjliggör </a:t>
            </a:r>
            <a:r>
              <a:rPr lang="sv-SE" sz="1000" dirty="0">
                <a:latin typeface="Georgia" panose="02040502050405020303" pitchFamily="18" charset="0"/>
              </a:rPr>
              <a:t>effektivare styrning </a:t>
            </a:r>
            <a:r>
              <a:rPr lang="sv-SE" sz="1000" dirty="0" smtClean="0">
                <a:latin typeface="Georgia" panose="02040502050405020303" pitchFamily="18" charset="0"/>
              </a:rPr>
              <a:t>av och synergier mellan de olika aktiviteterna </a:t>
            </a: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 bwMode="auto">
          <a:xfrm>
            <a:off x="2925013" y="4714866"/>
            <a:ext cx="5103370" cy="48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 lang="sv-SE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sv-SE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sv-SE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sv-SE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sv-SE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Courier New" panose="02070309020205020404" pitchFamily="49" charset="0"/>
              <a:buChar char="o"/>
            </a:pPr>
            <a:r>
              <a:rPr lang="sv-SE" sz="1100" b="1" dirty="0">
                <a:latin typeface="Georgia" panose="02040502050405020303" pitchFamily="18" charset="0"/>
              </a:rPr>
              <a:t>Fastställer </a:t>
            </a:r>
            <a:r>
              <a:rPr lang="sv-SE" sz="1100" b="1" dirty="0" smtClean="0">
                <a:latin typeface="Georgia" panose="02040502050405020303" pitchFamily="18" charset="0"/>
              </a:rPr>
              <a:t>en styrningsmodell </a:t>
            </a:r>
            <a:r>
              <a:rPr lang="sv-SE" sz="1100" b="1" dirty="0">
                <a:latin typeface="Georgia" panose="02040502050405020303" pitchFamily="18" charset="0"/>
              </a:rPr>
              <a:t>för realisering av utvecklingsarbetet</a:t>
            </a:r>
          </a:p>
          <a:p>
            <a:pPr lvl="1"/>
            <a:r>
              <a:rPr lang="sv-SE" sz="1000" dirty="0" smtClean="0">
                <a:latin typeface="Georgia" panose="02040502050405020303" pitchFamily="18" charset="0"/>
              </a:rPr>
              <a:t>Skapar tydlig plan för lönebildningsprocessen </a:t>
            </a:r>
          </a:p>
          <a:p>
            <a:pPr lvl="1"/>
            <a:r>
              <a:rPr lang="sv-SE" sz="1000" dirty="0" smtClean="0">
                <a:latin typeface="Georgia" panose="02040502050405020303" pitchFamily="18" charset="0"/>
              </a:rPr>
              <a:t>Tydliggör </a:t>
            </a:r>
            <a:r>
              <a:rPr lang="sv-SE" sz="1000" dirty="0">
                <a:latin typeface="Georgia" panose="02040502050405020303" pitchFamily="18" charset="0"/>
              </a:rPr>
              <a:t>ansvar och roller för </a:t>
            </a:r>
            <a:r>
              <a:rPr lang="sv-SE" sz="1000" dirty="0" smtClean="0">
                <a:latin typeface="Georgia" panose="02040502050405020303" pitchFamily="18" charset="0"/>
              </a:rPr>
              <a:t>de olika aktiviteterna </a:t>
            </a:r>
            <a:endParaRPr lang="sv-SE" sz="1000" dirty="0">
              <a:latin typeface="Georgia" panose="02040502050405020303" pitchFamily="18" charset="0"/>
            </a:endParaRPr>
          </a:p>
          <a:p>
            <a:pPr lvl="1"/>
            <a:r>
              <a:rPr lang="sv-SE" sz="1000" dirty="0">
                <a:latin typeface="Georgia" panose="02040502050405020303" pitchFamily="18" charset="0"/>
              </a:rPr>
              <a:t>Möjliggör uppföljning och utvärdering </a:t>
            </a:r>
            <a:r>
              <a:rPr lang="sv-SE" sz="1000" dirty="0" smtClean="0">
                <a:latin typeface="Georgia" panose="02040502050405020303" pitchFamily="18" charset="0"/>
              </a:rPr>
              <a:t>av lönebildningsprocessen </a:t>
            </a:r>
          </a:p>
          <a:p>
            <a:pPr lvl="1"/>
            <a:endParaRPr lang="sv-SE" sz="1000" dirty="0">
              <a:latin typeface="Georgia" panose="02040502050405020303" pitchFamily="18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11560" y="1628800"/>
            <a:ext cx="7920880" cy="390649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>
              <a:latin typeface="Georgia" panose="02040502050405020303" pitchFamily="18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1335068" y="1870084"/>
            <a:ext cx="1148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b="1" u="sng" dirty="0">
                <a:latin typeface="Georgia" panose="02040502050405020303" pitchFamily="18" charset="0"/>
              </a:rPr>
              <a:t>Arbetspaket</a:t>
            </a:r>
            <a:endParaRPr lang="sv-SE" sz="1100" b="1" u="sng" dirty="0">
              <a:latin typeface="Georgia" panose="02040502050405020303" pitchFamily="18" charset="0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2925015" y="1876855"/>
            <a:ext cx="88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u="sng" dirty="0">
                <a:latin typeface="Georgia" panose="02040502050405020303" pitchFamily="18" charset="0"/>
              </a:rPr>
              <a:t>Fördelar</a:t>
            </a:r>
          </a:p>
        </p:txBody>
      </p:sp>
      <p:pic>
        <p:nvPicPr>
          <p:cNvPr id="14" name="Bildobjekt 13" descr="logo_rummet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100" b="1" dirty="0" smtClean="0">
                <a:solidFill>
                  <a:schemeClr val="accent2"/>
                </a:solidFill>
              </a:rPr>
              <a:t>1. Identifiera och avgränsa aktiviteter </a:t>
            </a:r>
            <a:endParaRPr lang="sv-SE" sz="3100" b="1" dirty="0">
              <a:solidFill>
                <a:schemeClr val="accent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8229600" cy="40715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sz="2400" dirty="0"/>
              <a:t>Partsgemensam brainstorming - vad tror vi är avgörande för en väl fungerande lokal lönebildningsprocess </a:t>
            </a:r>
          </a:p>
          <a:p>
            <a:pPr lvl="1"/>
            <a:r>
              <a:rPr lang="sv-SE" sz="1900" dirty="0"/>
              <a:t>Aktivitet 1 (t.ex. dialog mellan lokala parter)</a:t>
            </a:r>
          </a:p>
          <a:p>
            <a:pPr lvl="1"/>
            <a:r>
              <a:rPr lang="sv-SE" sz="1900" dirty="0"/>
              <a:t>Aktivitet 2 (t.ex. information)</a:t>
            </a:r>
          </a:p>
          <a:p>
            <a:pPr lvl="1"/>
            <a:r>
              <a:rPr lang="sv-SE" sz="1900" dirty="0"/>
              <a:t>Aktivitet 3 (t.ex. kända lönekriterier som utgår från verksamheten)</a:t>
            </a:r>
          </a:p>
          <a:p>
            <a:pPr lvl="1"/>
            <a:r>
              <a:rPr lang="sv-SE" sz="1900" dirty="0"/>
              <a:t>Aktivitet 4 (t.ex. lön- och medarbetarsamtal)</a:t>
            </a:r>
          </a:p>
          <a:p>
            <a:pPr lvl="1"/>
            <a:r>
              <a:rPr lang="sv-SE" sz="1900" dirty="0"/>
              <a:t>Aktivitet 5 ….</a:t>
            </a:r>
          </a:p>
          <a:p>
            <a:pPr lvl="1"/>
            <a:r>
              <a:rPr lang="sv-SE" sz="1900" dirty="0"/>
              <a:t>Aktivitet 6 ….</a:t>
            </a:r>
          </a:p>
          <a:p>
            <a:pPr lvl="1"/>
            <a:r>
              <a:rPr lang="sv-SE" sz="1900" dirty="0"/>
              <a:t>Aktivitet X ….</a:t>
            </a:r>
          </a:p>
          <a:p>
            <a:pPr marL="457200" lvl="1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400" dirty="0"/>
              <a:t>Kom ihåg att det inte är aktiviteterna i sig som är målet, utan de blir verktyg för att nå en väl fungerande lokal lönebildningsprocess. </a:t>
            </a:r>
          </a:p>
          <a:p>
            <a:endParaRPr lang="sv-SE" sz="1200" dirty="0">
              <a:latin typeface="Calibri" panose="020F0502020204030204" pitchFamily="34" charset="0"/>
            </a:endParaRPr>
          </a:p>
        </p:txBody>
      </p:sp>
      <p:pic>
        <p:nvPicPr>
          <p:cNvPr id="4" name="Bildobjekt 3" descr="logo_rummet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61838"/>
            <a:ext cx="1317361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L Blå fot">
  <a:themeElements>
    <a:clrScheme name="SKL">
      <a:dk1>
        <a:sysClr val="windowText" lastClr="000000"/>
      </a:dk1>
      <a:lt1>
        <a:sysClr val="window" lastClr="FFFFFF"/>
      </a:lt1>
      <a:dk2>
        <a:srgbClr val="4D4D4D"/>
      </a:dk2>
      <a:lt2>
        <a:srgbClr val="EEECE1"/>
      </a:lt2>
      <a:accent1>
        <a:srgbClr val="006428"/>
      </a:accent1>
      <a:accent2>
        <a:srgbClr val="005A9B"/>
      </a:accent2>
      <a:accent3>
        <a:srgbClr val="B9141E"/>
      </a:accent3>
      <a:accent4>
        <a:srgbClr val="5A5A96"/>
      </a:accent4>
      <a:accent5>
        <a:srgbClr val="8C7D6E"/>
      </a:accent5>
      <a:accent6>
        <a:srgbClr val="E6460A"/>
      </a:accent6>
      <a:hlink>
        <a:srgbClr val="0000FF"/>
      </a:hlink>
      <a:folHlink>
        <a:srgbClr val="800080"/>
      </a:folHlink>
    </a:clrScheme>
    <a:fontScheme name="_SK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53816</TotalTime>
  <Words>881</Words>
  <Application>Microsoft Office PowerPoint</Application>
  <PresentationFormat>Bildspel på skärmen (4:3)</PresentationFormat>
  <Paragraphs>268</Paragraphs>
  <Slides>20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Georgia</vt:lpstr>
      <vt:lpstr>Verdana</vt:lpstr>
      <vt:lpstr>Wingdings</vt:lpstr>
      <vt:lpstr>SKL Blå fot</vt:lpstr>
      <vt:lpstr>Utveckla lönebildningen </vt:lpstr>
      <vt:lpstr>Bakgrund</vt:lpstr>
      <vt:lpstr>Utvecklad lokal lönebildning </vt:lpstr>
      <vt:lpstr>Utvecklad lokal lönebildning forts. </vt:lpstr>
      <vt:lpstr>   HÖK § 2 punkt 6 </vt:lpstr>
      <vt:lpstr>Metod för hur lokala parter kan utveckla lönebildningsprocessen </vt:lpstr>
      <vt:lpstr>Metod för att utveckla den lokala lönebildningsprocessen </vt:lpstr>
      <vt:lpstr>HURet kan grupperas i tre huvud-sakliga arbetspaket</vt:lpstr>
      <vt:lpstr>1. Identifiera och avgränsa aktiviteter </vt:lpstr>
      <vt:lpstr>Partsgemensam brainstorming </vt:lpstr>
      <vt:lpstr>2. Värdera aktiviteterna </vt:lpstr>
      <vt:lpstr>2. Prioritera mellan aktiviteterna </vt:lpstr>
      <vt:lpstr>Värdera aktiviteterna utifrån prioritering i tid och relevans </vt:lpstr>
      <vt:lpstr>3. Definiera delområden och skapa handlingsplan för varje område </vt:lpstr>
      <vt:lpstr>Definiera delområden – vad konkret innebär varje aktivitet </vt:lpstr>
      <vt:lpstr>Skapa en handlingsplan med tydlig ansvarsfördelning för varje delområde </vt:lpstr>
      <vt:lpstr>Skapa en handlingsplan med tydlig ansvarsfördelning för varje delområde </vt:lpstr>
      <vt:lpstr>Skapa en handlingsplan med tydlig ansvarsfördelning för varje delområde </vt:lpstr>
      <vt:lpstr>Gör upp en tidplan för varje aktivitet  </vt:lpstr>
      <vt:lpstr>För mer information </vt:lpstr>
    </vt:vector>
  </TitlesOfParts>
  <Company>Sverige Kommuner och Landsting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Heden Johanna</dc:creator>
  <cp:lastModifiedBy>Undén Charlotta</cp:lastModifiedBy>
  <cp:revision>679</cp:revision>
  <cp:lastPrinted>2017-12-07T09:58:34Z</cp:lastPrinted>
  <dcterms:created xsi:type="dcterms:W3CDTF">2015-08-20T10:59:19Z</dcterms:created>
  <dcterms:modified xsi:type="dcterms:W3CDTF">2018-01-10T10:18:08Z</dcterms:modified>
</cp:coreProperties>
</file>