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767" r:id="rId3"/>
    <p:sldMasterId id="2147483675" r:id="rId4"/>
    <p:sldMasterId id="2147483685" r:id="rId5"/>
    <p:sldMasterId id="2147483690" r:id="rId6"/>
    <p:sldMasterId id="2147483711" r:id="rId7"/>
    <p:sldMasterId id="2147483721" r:id="rId8"/>
    <p:sldMasterId id="2147483779" r:id="rId9"/>
  </p:sldMasterIdLst>
  <p:notesMasterIdLst>
    <p:notesMasterId r:id="rId48"/>
  </p:notesMasterIdLst>
  <p:sldIdLst>
    <p:sldId id="6201" r:id="rId10"/>
    <p:sldId id="6236" r:id="rId11"/>
    <p:sldId id="6237" r:id="rId12"/>
    <p:sldId id="6284" r:id="rId13"/>
    <p:sldId id="6229" r:id="rId14"/>
    <p:sldId id="6251" r:id="rId15"/>
    <p:sldId id="6239" r:id="rId16"/>
    <p:sldId id="6277" r:id="rId17"/>
    <p:sldId id="275" r:id="rId18"/>
    <p:sldId id="6261" r:id="rId19"/>
    <p:sldId id="6272" r:id="rId20"/>
    <p:sldId id="6233" r:id="rId21"/>
    <p:sldId id="6266" r:id="rId22"/>
    <p:sldId id="6246" r:id="rId23"/>
    <p:sldId id="6259" r:id="rId24"/>
    <p:sldId id="6196" r:id="rId25"/>
    <p:sldId id="257" r:id="rId26"/>
    <p:sldId id="6208" r:id="rId27"/>
    <p:sldId id="6253" r:id="rId28"/>
    <p:sldId id="6254" r:id="rId29"/>
    <p:sldId id="6276" r:id="rId30"/>
    <p:sldId id="6275" r:id="rId31"/>
    <p:sldId id="6292" r:id="rId32"/>
    <p:sldId id="6273" r:id="rId33"/>
    <p:sldId id="6203" r:id="rId34"/>
    <p:sldId id="6207" r:id="rId35"/>
    <p:sldId id="6291" r:id="rId36"/>
    <p:sldId id="432" r:id="rId37"/>
    <p:sldId id="357" r:id="rId38"/>
    <p:sldId id="6205" r:id="rId39"/>
    <p:sldId id="433" r:id="rId40"/>
    <p:sldId id="6262" r:id="rId41"/>
    <p:sldId id="6281" r:id="rId42"/>
    <p:sldId id="6267" r:id="rId43"/>
    <p:sldId id="987" r:id="rId44"/>
    <p:sldId id="6263" r:id="rId45"/>
    <p:sldId id="6270" r:id="rId46"/>
    <p:sldId id="6256" r:id="rId4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ea Defruit" initials="PD" lastIdx="2" clrIdx="0">
    <p:extLst>
      <p:ext uri="{19B8F6BF-5375-455C-9EA6-DF929625EA0E}">
        <p15:presenceInfo xmlns:p15="http://schemas.microsoft.com/office/powerpoint/2012/main" userId="ba71ce68f22f6216" providerId="Windows Live"/>
      </p:ext>
    </p:extLst>
  </p:cmAuthor>
  <p:cmAuthor id="2" name="Anna Burvall Karlsson" initials="ABK" lastIdx="1" clrIdx="1">
    <p:extLst>
      <p:ext uri="{19B8F6BF-5375-455C-9EA6-DF929625EA0E}">
        <p15:presenceInfo xmlns:p15="http://schemas.microsoft.com/office/powerpoint/2012/main" userId="S::anna.burvall.karlsson@regionvastmanland.se::600f4a74-20e2-43d5-bf41-2d26a5291b4b" providerId="AD"/>
      </p:ext>
    </p:extLst>
  </p:cmAuthor>
  <p:cmAuthor id="3" name="Tellinger Karina" initials="TK" lastIdx="1" clrIdx="2">
    <p:extLst>
      <p:ext uri="{19B8F6BF-5375-455C-9EA6-DF929625EA0E}">
        <p15:presenceInfo xmlns:p15="http://schemas.microsoft.com/office/powerpoint/2012/main" userId="S::karina.tellinger@skr.se::62ccc56f-eb7b-4c55-af15-26a6d4621256" providerId="AD"/>
      </p:ext>
    </p:extLst>
  </p:cmAuthor>
  <p:cmAuthor id="4" name="Wachtmeister, Karin" initials="WK" lastIdx="1" clrIdx="3">
    <p:extLst>
      <p:ext uri="{19B8F6BF-5375-455C-9EA6-DF929625EA0E}">
        <p15:presenceInfo xmlns:p15="http://schemas.microsoft.com/office/powerpoint/2012/main" userId="S::Karin.Wachtmeister@regionsormland.se::2b6a49e2-db4e-4031-aacd-7193f55672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9325"/>
    <a:srgbClr val="E6460A"/>
    <a:srgbClr val="0050A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varScale="1">
        <p:scale>
          <a:sx n="63" d="100"/>
          <a:sy n="63" d="100"/>
        </p:scale>
        <p:origin x="52" y="18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C20111-57FC-402B-96A4-B058A83EBFD9}" type="doc">
      <dgm:prSet loTypeId="urn:microsoft.com/office/officeart/2005/8/layout/hList7" loCatId="cycle" qsTypeId="urn:microsoft.com/office/officeart/2005/8/quickstyle/3d1" qsCatId="3D" csTypeId="urn:microsoft.com/office/officeart/2005/8/colors/accent1_2" csCatId="accent1" phldr="1"/>
      <dgm:spPr/>
      <dgm:t>
        <a:bodyPr/>
        <a:lstStyle/>
        <a:p>
          <a:endParaRPr lang="sv-SE"/>
        </a:p>
      </dgm:t>
    </dgm:pt>
    <dgm:pt modelId="{8507671D-80E8-4E1F-BFB8-61946EBDB6BF}">
      <dgm:prSet phldrT="[Text]" custT="1"/>
      <dgm:spPr>
        <a:xfrm>
          <a:off x="2231" y="0"/>
          <a:ext cx="3472364" cy="5084239"/>
        </a:xfrm>
        <a:noFill/>
        <a:ln>
          <a:solidFill>
            <a:schemeClr val="accent1"/>
          </a:solidFill>
        </a:ln>
      </dgm:spPr>
      <dgm:t>
        <a:bodyPr/>
        <a:lstStyle/>
        <a:p>
          <a:pPr>
            <a:buNone/>
          </a:pPr>
          <a:r>
            <a:rPr lang="sv-SE" sz="1800" dirty="0">
              <a:solidFill>
                <a:schemeClr val="tx1"/>
              </a:solidFill>
              <a:latin typeface="Arial"/>
              <a:ea typeface="+mn-ea"/>
              <a:cs typeface="+mn-cs"/>
            </a:rPr>
            <a:t>Vision </a:t>
          </a:r>
          <a:br>
            <a:rPr lang="sv-SE" sz="1800" dirty="0">
              <a:solidFill>
                <a:schemeClr val="tx1"/>
              </a:solidFill>
              <a:latin typeface="Arial"/>
              <a:ea typeface="+mn-ea"/>
              <a:cs typeface="+mn-cs"/>
            </a:rPr>
          </a:br>
          <a:r>
            <a:rPr lang="sv-SE" sz="1800" dirty="0">
              <a:solidFill>
                <a:schemeClr val="tx1"/>
              </a:solidFill>
              <a:latin typeface="Arial"/>
              <a:ea typeface="+mn-ea"/>
              <a:cs typeface="+mn-cs"/>
            </a:rPr>
            <a:t>e-hälsa 2025</a:t>
          </a:r>
        </a:p>
      </dgm:t>
    </dgm:pt>
    <dgm:pt modelId="{6572FFBE-1F38-420E-ABFF-08E81F14E07E}" type="parTrans" cxnId="{D3714131-F2A2-4261-B785-0CEC10C3EFC6}">
      <dgm:prSet/>
      <dgm:spPr/>
      <dgm:t>
        <a:bodyPr/>
        <a:lstStyle/>
        <a:p>
          <a:endParaRPr lang="sv-SE" sz="1400"/>
        </a:p>
      </dgm:t>
    </dgm:pt>
    <dgm:pt modelId="{29C08EDA-9711-4693-9B5E-10B3E7F2AC91}" type="sibTrans" cxnId="{D3714131-F2A2-4261-B785-0CEC10C3EFC6}">
      <dgm:prSet/>
      <dgm:spPr/>
      <dgm:t>
        <a:bodyPr/>
        <a:lstStyle/>
        <a:p>
          <a:endParaRPr lang="sv-SE" sz="1400"/>
        </a:p>
      </dgm:t>
    </dgm:pt>
    <dgm:pt modelId="{9C392BBB-2FB0-4977-89A9-01A15B7DBF27}">
      <dgm:prSet phldrT="[Text]" custT="1"/>
      <dgm:spPr>
        <a:xfrm>
          <a:off x="7155303" y="0"/>
          <a:ext cx="3472364" cy="5084239"/>
        </a:xfrm>
        <a:noFill/>
        <a:ln>
          <a:solidFill>
            <a:schemeClr val="accent1"/>
          </a:solidFill>
        </a:ln>
      </dgm:spPr>
      <dgm:t>
        <a:bodyPr/>
        <a:lstStyle/>
        <a:p>
          <a:pPr>
            <a:buNone/>
          </a:pPr>
          <a:r>
            <a:rPr lang="sv-SE" sz="1800" dirty="0">
              <a:solidFill>
                <a:schemeClr val="tx1"/>
              </a:solidFill>
              <a:latin typeface="Arial"/>
              <a:ea typeface="+mn-ea"/>
              <a:cs typeface="+mn-cs"/>
            </a:rPr>
            <a:t>Omställning nära vård</a:t>
          </a:r>
        </a:p>
      </dgm:t>
    </dgm:pt>
    <dgm:pt modelId="{2D01B0D1-00CB-4C7B-AA31-FAFC043EB688}" type="parTrans" cxnId="{FB04782A-B674-4214-B651-149FC9F2B9BD}">
      <dgm:prSet/>
      <dgm:spPr/>
      <dgm:t>
        <a:bodyPr/>
        <a:lstStyle/>
        <a:p>
          <a:endParaRPr lang="sv-SE" sz="1400"/>
        </a:p>
      </dgm:t>
    </dgm:pt>
    <dgm:pt modelId="{4D8A65D2-D7FD-4977-9BAD-97AEF06E7B95}" type="sibTrans" cxnId="{FB04782A-B674-4214-B651-149FC9F2B9BD}">
      <dgm:prSet/>
      <dgm:spPr/>
      <dgm:t>
        <a:bodyPr/>
        <a:lstStyle/>
        <a:p>
          <a:endParaRPr lang="sv-SE" sz="1400"/>
        </a:p>
      </dgm:t>
    </dgm:pt>
    <dgm:pt modelId="{638CA445-BB13-4D60-9873-1ECD50284058}">
      <dgm:prSet phldrT="[Text]" custT="1"/>
      <dgm:spPr>
        <a:xfrm>
          <a:off x="7155303" y="0"/>
          <a:ext cx="3472364" cy="5084239"/>
        </a:xfrm>
        <a:noFill/>
        <a:ln>
          <a:solidFill>
            <a:schemeClr val="accent1"/>
          </a:solidFill>
        </a:ln>
      </dgm:spPr>
      <dgm:t>
        <a:bodyPr/>
        <a:lstStyle/>
        <a:p>
          <a:pPr>
            <a:buNone/>
          </a:pPr>
          <a:r>
            <a:rPr lang="sv-SE" sz="1800">
              <a:solidFill>
                <a:schemeClr val="tx1"/>
              </a:solidFill>
              <a:latin typeface="Arial"/>
              <a:ea typeface="+mn-ea"/>
              <a:cs typeface="+mn-cs"/>
            </a:rPr>
            <a:t>Life science strategi</a:t>
          </a:r>
          <a:endParaRPr lang="sv-SE" sz="1800" dirty="0">
            <a:solidFill>
              <a:schemeClr val="tx1"/>
            </a:solidFill>
            <a:latin typeface="Arial"/>
            <a:ea typeface="+mn-ea"/>
            <a:cs typeface="+mn-cs"/>
          </a:endParaRPr>
        </a:p>
      </dgm:t>
    </dgm:pt>
    <dgm:pt modelId="{0FFDB128-5655-4C77-B1CD-ABE23897C332}" type="parTrans" cxnId="{EF3C789D-B8B9-48B8-9B8B-7FCB66DCD034}">
      <dgm:prSet/>
      <dgm:spPr/>
      <dgm:t>
        <a:bodyPr/>
        <a:lstStyle/>
        <a:p>
          <a:endParaRPr lang="sv-SE" sz="1400"/>
        </a:p>
      </dgm:t>
    </dgm:pt>
    <dgm:pt modelId="{73BF5115-8B29-4EA4-85ED-D932F3671770}" type="sibTrans" cxnId="{EF3C789D-B8B9-48B8-9B8B-7FCB66DCD034}">
      <dgm:prSet/>
      <dgm:spPr/>
      <dgm:t>
        <a:bodyPr/>
        <a:lstStyle/>
        <a:p>
          <a:endParaRPr lang="sv-SE" sz="1400"/>
        </a:p>
      </dgm:t>
    </dgm:pt>
    <dgm:pt modelId="{BDAA6F45-7ACD-41BC-87BD-F0F82F16D211}">
      <dgm:prSet phldrT="[Text]" custT="1"/>
      <dgm:spPr>
        <a:xfrm>
          <a:off x="7155303" y="0"/>
          <a:ext cx="3472364" cy="5084239"/>
        </a:xfrm>
        <a:noFill/>
        <a:ln>
          <a:solidFill>
            <a:schemeClr val="accent1"/>
          </a:solidFill>
        </a:ln>
      </dgm:spPr>
      <dgm:t>
        <a:bodyPr/>
        <a:lstStyle/>
        <a:p>
          <a:pPr>
            <a:buNone/>
          </a:pPr>
          <a:r>
            <a:rPr lang="sv-SE" sz="1800">
              <a:solidFill>
                <a:schemeClr val="tx1"/>
              </a:solidFill>
              <a:latin typeface="Arial"/>
              <a:ea typeface="+mn-ea"/>
              <a:cs typeface="+mn-cs"/>
            </a:rPr>
            <a:t>Agenda 2030</a:t>
          </a:r>
          <a:endParaRPr lang="sv-SE" sz="1800" dirty="0">
            <a:solidFill>
              <a:schemeClr val="tx1"/>
            </a:solidFill>
            <a:latin typeface="Arial"/>
            <a:ea typeface="+mn-ea"/>
            <a:cs typeface="+mn-cs"/>
          </a:endParaRPr>
        </a:p>
      </dgm:t>
    </dgm:pt>
    <dgm:pt modelId="{E65D9BC0-D602-40FB-8877-582318E9911D}" type="parTrans" cxnId="{F5FA368B-1CE1-42E0-8CFC-A97CB7C3D1DA}">
      <dgm:prSet/>
      <dgm:spPr/>
      <dgm:t>
        <a:bodyPr/>
        <a:lstStyle/>
        <a:p>
          <a:endParaRPr lang="sv-SE" sz="1400"/>
        </a:p>
      </dgm:t>
    </dgm:pt>
    <dgm:pt modelId="{203482C8-610C-4902-8CEF-EC2018208F36}" type="sibTrans" cxnId="{F5FA368B-1CE1-42E0-8CFC-A97CB7C3D1DA}">
      <dgm:prSet/>
      <dgm:spPr/>
      <dgm:t>
        <a:bodyPr/>
        <a:lstStyle/>
        <a:p>
          <a:endParaRPr lang="sv-SE" sz="1400"/>
        </a:p>
      </dgm:t>
    </dgm:pt>
    <dgm:pt modelId="{318CD13B-9DCB-4616-A9C3-00A4D9CCC1AF}">
      <dgm:prSet phldrT="[Text]" custT="1"/>
      <dgm:spPr>
        <a:xfrm>
          <a:off x="2231" y="0"/>
          <a:ext cx="3472364" cy="5084239"/>
        </a:xfrm>
        <a:noFill/>
        <a:ln>
          <a:solidFill>
            <a:schemeClr val="accent1"/>
          </a:solidFill>
        </a:ln>
      </dgm:spPr>
      <dgm:t>
        <a:bodyPr/>
        <a:lstStyle/>
        <a:p>
          <a:pPr>
            <a:buNone/>
          </a:pPr>
          <a:endParaRPr lang="sv-SE" sz="1600" b="0" dirty="0">
            <a:solidFill>
              <a:schemeClr val="tx1"/>
            </a:solidFill>
            <a:latin typeface="Arial"/>
            <a:ea typeface="+mn-ea"/>
            <a:cs typeface="+mn-cs"/>
          </a:endParaRPr>
        </a:p>
        <a:p>
          <a:pPr>
            <a:buNone/>
          </a:pPr>
          <a:r>
            <a:rPr lang="sv-SE" sz="1600" b="0" dirty="0">
              <a:solidFill>
                <a:schemeClr val="tx1"/>
              </a:solidFill>
              <a:latin typeface="Arial"/>
              <a:ea typeface="+mn-ea"/>
              <a:cs typeface="+mn-cs"/>
            </a:rPr>
            <a:t>Inriktning för Sveriges kommuner och regioner</a:t>
          </a:r>
        </a:p>
      </dgm:t>
    </dgm:pt>
    <dgm:pt modelId="{E6166EC3-656E-47A7-80FA-CDC572A5D0B9}" type="parTrans" cxnId="{78337C51-6A76-4CC5-84C5-E8ED4C1E1CDF}">
      <dgm:prSet/>
      <dgm:spPr/>
      <dgm:t>
        <a:bodyPr/>
        <a:lstStyle/>
        <a:p>
          <a:endParaRPr lang="sv-SE"/>
        </a:p>
      </dgm:t>
    </dgm:pt>
    <dgm:pt modelId="{4F92547B-2B5A-472B-BBD1-7CDAEC1F7A52}" type="sibTrans" cxnId="{78337C51-6A76-4CC5-84C5-E8ED4C1E1CDF}">
      <dgm:prSet/>
      <dgm:spPr/>
      <dgm:t>
        <a:bodyPr/>
        <a:lstStyle/>
        <a:p>
          <a:endParaRPr lang="sv-SE"/>
        </a:p>
      </dgm:t>
    </dgm:pt>
    <dgm:pt modelId="{9077F993-71F4-4D6D-8381-9B571BC5C59F}" type="pres">
      <dgm:prSet presAssocID="{1FC20111-57FC-402B-96A4-B058A83EBFD9}" presName="Name0" presStyleCnt="0">
        <dgm:presLayoutVars>
          <dgm:dir/>
          <dgm:resizeHandles val="exact"/>
        </dgm:presLayoutVars>
      </dgm:prSet>
      <dgm:spPr/>
    </dgm:pt>
    <dgm:pt modelId="{87ACA90E-D663-4DBF-8776-4B67A13AC89C}" type="pres">
      <dgm:prSet presAssocID="{1FC20111-57FC-402B-96A4-B058A83EBFD9}" presName="fgShape" presStyleLbl="fgShp" presStyleIdx="0" presStyleCnt="1" custScaleY="115964" custLinFactNeighborX="-264" custLinFactNeighborY="-10200"/>
      <dgm:spPr>
        <a:xfrm>
          <a:off x="399378" y="3845006"/>
          <a:ext cx="9779507" cy="762635"/>
        </a:xfrm>
        <a:prstGeom prst="leftRightArrow">
          <a:avLst/>
        </a:prstGeom>
        <a:solidFill>
          <a:schemeClr val="accent1"/>
        </a:solidFill>
      </dgm:spPr>
    </dgm:pt>
    <dgm:pt modelId="{A856C7C5-605F-4BAE-896D-2111F56E7FBC}" type="pres">
      <dgm:prSet presAssocID="{1FC20111-57FC-402B-96A4-B058A83EBFD9}" presName="linComp" presStyleCnt="0"/>
      <dgm:spPr/>
    </dgm:pt>
    <dgm:pt modelId="{AD845AA7-013B-4CB0-A823-9640929E09AF}" type="pres">
      <dgm:prSet presAssocID="{BDAA6F45-7ACD-41BC-87BD-F0F82F16D211}" presName="compNode" presStyleCnt="0"/>
      <dgm:spPr/>
    </dgm:pt>
    <dgm:pt modelId="{769BF06A-2807-4CBA-850E-0B5549F4A3AB}" type="pres">
      <dgm:prSet presAssocID="{BDAA6F45-7ACD-41BC-87BD-F0F82F16D211}" presName="bkgdShape" presStyleLbl="node1" presStyleIdx="0" presStyleCnt="5"/>
      <dgm:spPr/>
    </dgm:pt>
    <dgm:pt modelId="{6882A47A-D58B-4EE0-B242-A563E2333961}" type="pres">
      <dgm:prSet presAssocID="{BDAA6F45-7ACD-41BC-87BD-F0F82F16D211}" presName="nodeTx" presStyleLbl="node1" presStyleIdx="0" presStyleCnt="5">
        <dgm:presLayoutVars>
          <dgm:bulletEnabled val="1"/>
        </dgm:presLayoutVars>
      </dgm:prSet>
      <dgm:spPr/>
    </dgm:pt>
    <dgm:pt modelId="{A348C933-A97A-4B3A-B9A6-144A3FDAE6FE}" type="pres">
      <dgm:prSet presAssocID="{BDAA6F45-7ACD-41BC-87BD-F0F82F16D211}" presName="invisiNode" presStyleLbl="node1" presStyleIdx="0" presStyleCnt="5"/>
      <dgm:spPr/>
    </dgm:pt>
    <dgm:pt modelId="{7B41CF42-5409-4340-A531-E8F0CD1E226F}" type="pres">
      <dgm:prSet presAssocID="{BDAA6F45-7ACD-41BC-87BD-F0F82F16D211}" presName="imagNode" presStyleLbl="fgImgPlace1" presStyleIdx="0" presStyleCnt="5"/>
      <dgm:spPr>
        <a:blipFill rotWithShape="1">
          <a:blip xmlns:r="http://schemas.openxmlformats.org/officeDocument/2006/relationships" r:embed="rId1"/>
          <a:srcRect/>
          <a:stretch>
            <a:fillRect l="-1000" r="-1000"/>
          </a:stretch>
        </a:blipFill>
      </dgm:spPr>
    </dgm:pt>
    <dgm:pt modelId="{61AE5129-3837-4522-8C7C-52FDDB3ADAA0}" type="pres">
      <dgm:prSet presAssocID="{203482C8-610C-4902-8CEF-EC2018208F36}" presName="sibTrans" presStyleLbl="sibTrans2D1" presStyleIdx="0" presStyleCnt="0"/>
      <dgm:spPr/>
    </dgm:pt>
    <dgm:pt modelId="{01B5ED9E-1E72-42FE-8788-C919947242B1}" type="pres">
      <dgm:prSet presAssocID="{638CA445-BB13-4D60-9873-1ECD50284058}" presName="compNode" presStyleCnt="0"/>
      <dgm:spPr/>
    </dgm:pt>
    <dgm:pt modelId="{CF48D273-DC96-40D1-B053-ADCD8716666B}" type="pres">
      <dgm:prSet presAssocID="{638CA445-BB13-4D60-9873-1ECD50284058}" presName="bkgdShape" presStyleLbl="node1" presStyleIdx="1" presStyleCnt="5"/>
      <dgm:spPr>
        <a:prstGeom prst="roundRect">
          <a:avLst>
            <a:gd name="adj" fmla="val 10000"/>
          </a:avLst>
        </a:prstGeom>
      </dgm:spPr>
    </dgm:pt>
    <dgm:pt modelId="{5B6F42D5-0B77-4FF9-9B70-DD740F36D942}" type="pres">
      <dgm:prSet presAssocID="{638CA445-BB13-4D60-9873-1ECD50284058}" presName="nodeTx" presStyleLbl="node1" presStyleIdx="1" presStyleCnt="5">
        <dgm:presLayoutVars>
          <dgm:bulletEnabled val="1"/>
        </dgm:presLayoutVars>
      </dgm:prSet>
      <dgm:spPr/>
    </dgm:pt>
    <dgm:pt modelId="{33C1876F-7C66-4D9D-B85D-BAE41D5F2BCD}" type="pres">
      <dgm:prSet presAssocID="{638CA445-BB13-4D60-9873-1ECD50284058}" presName="invisiNode" presStyleLbl="node1" presStyleIdx="1" presStyleCnt="5"/>
      <dgm:spPr/>
    </dgm:pt>
    <dgm:pt modelId="{8B831D87-DDD1-4B3C-993A-A74C8540652C}" type="pres">
      <dgm:prSet presAssocID="{638CA445-BB13-4D60-9873-1ECD50284058}" presName="imagNode" presStyleLbl="fgImgPlace1" presStyleIdx="1" presStyleCnt="5"/>
      <dgm:spPr>
        <a:blipFill rotWithShape="1">
          <a:blip xmlns:r="http://schemas.openxmlformats.org/officeDocument/2006/relationships" r:embed="rId2"/>
          <a:srcRect/>
          <a:stretch>
            <a:fillRect l="-25000" r="-25000"/>
          </a:stretch>
        </a:blipFill>
      </dgm:spPr>
    </dgm:pt>
    <dgm:pt modelId="{CE27D071-87F3-461F-A1D9-6A31FA4EAB02}" type="pres">
      <dgm:prSet presAssocID="{73BF5115-8B29-4EA4-85ED-D932F3671770}" presName="sibTrans" presStyleLbl="sibTrans2D1" presStyleIdx="0" presStyleCnt="0"/>
      <dgm:spPr/>
    </dgm:pt>
    <dgm:pt modelId="{B1E5E81C-C61A-4210-AA3F-B0A5DC139635}" type="pres">
      <dgm:prSet presAssocID="{9C392BBB-2FB0-4977-89A9-01A15B7DBF27}" presName="compNode" presStyleCnt="0"/>
      <dgm:spPr/>
    </dgm:pt>
    <dgm:pt modelId="{A086338E-E0E9-4F6B-A881-F4F4650EC2C4}" type="pres">
      <dgm:prSet presAssocID="{9C392BBB-2FB0-4977-89A9-01A15B7DBF27}" presName="bkgdShape" presStyleLbl="node1" presStyleIdx="2" presStyleCnt="5" custLinFactNeighborY="-363"/>
      <dgm:spPr>
        <a:prstGeom prst="roundRect">
          <a:avLst>
            <a:gd name="adj" fmla="val 10000"/>
          </a:avLst>
        </a:prstGeom>
      </dgm:spPr>
    </dgm:pt>
    <dgm:pt modelId="{4D0BF051-1643-453A-A9AE-1855A960D6FC}" type="pres">
      <dgm:prSet presAssocID="{9C392BBB-2FB0-4977-89A9-01A15B7DBF27}" presName="nodeTx" presStyleLbl="node1" presStyleIdx="2" presStyleCnt="5">
        <dgm:presLayoutVars>
          <dgm:bulletEnabled val="1"/>
        </dgm:presLayoutVars>
      </dgm:prSet>
      <dgm:spPr/>
    </dgm:pt>
    <dgm:pt modelId="{63C70177-C7BC-432E-8363-4EB2EEF26AE5}" type="pres">
      <dgm:prSet presAssocID="{9C392BBB-2FB0-4977-89A9-01A15B7DBF27}" presName="invisiNode" presStyleLbl="node1" presStyleIdx="2" presStyleCnt="5"/>
      <dgm:spPr/>
    </dgm:pt>
    <dgm:pt modelId="{D82613A3-189C-42CB-8DF6-6C887229BCE7}" type="pres">
      <dgm:prSet presAssocID="{9C392BBB-2FB0-4977-89A9-01A15B7DBF27}" presName="imagNode" presStyleLbl="fgImgPlace1" presStyleIdx="2" presStyleCnt="5"/>
      <dgm:spPr>
        <a:xfrm>
          <a:off x="8044959" y="305054"/>
          <a:ext cx="1693051" cy="169305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dgm:spPr>
    </dgm:pt>
    <dgm:pt modelId="{CC14F683-A60F-460D-A370-8CA47D615DF0}" type="pres">
      <dgm:prSet presAssocID="{4D8A65D2-D7FD-4977-9BAD-97AEF06E7B95}" presName="sibTrans" presStyleLbl="sibTrans2D1" presStyleIdx="0" presStyleCnt="0"/>
      <dgm:spPr/>
    </dgm:pt>
    <dgm:pt modelId="{F5F5A7E6-8D91-42FF-AE1A-1BD6FF7FB61D}" type="pres">
      <dgm:prSet presAssocID="{8507671D-80E8-4E1F-BFB8-61946EBDB6BF}" presName="compNode" presStyleCnt="0"/>
      <dgm:spPr/>
    </dgm:pt>
    <dgm:pt modelId="{1F3C43D5-9657-4451-8AB7-1BF71B912887}" type="pres">
      <dgm:prSet presAssocID="{8507671D-80E8-4E1F-BFB8-61946EBDB6BF}" presName="bkgdShape" presStyleLbl="node1" presStyleIdx="3" presStyleCnt="5"/>
      <dgm:spPr>
        <a:prstGeom prst="roundRect">
          <a:avLst>
            <a:gd name="adj" fmla="val 10000"/>
          </a:avLst>
        </a:prstGeom>
      </dgm:spPr>
    </dgm:pt>
    <dgm:pt modelId="{87A0A742-0F8E-4AA9-9A2B-52E0428191B9}" type="pres">
      <dgm:prSet presAssocID="{8507671D-80E8-4E1F-BFB8-61946EBDB6BF}" presName="nodeTx" presStyleLbl="node1" presStyleIdx="3" presStyleCnt="5">
        <dgm:presLayoutVars>
          <dgm:bulletEnabled val="1"/>
        </dgm:presLayoutVars>
      </dgm:prSet>
      <dgm:spPr/>
    </dgm:pt>
    <dgm:pt modelId="{752F7DA4-8E1A-42C7-B7A7-013EFCB9EDD5}" type="pres">
      <dgm:prSet presAssocID="{8507671D-80E8-4E1F-BFB8-61946EBDB6BF}" presName="invisiNode" presStyleLbl="node1" presStyleIdx="3" presStyleCnt="5"/>
      <dgm:spPr/>
    </dgm:pt>
    <dgm:pt modelId="{401224E3-8C81-4061-A9CF-17A016C805B0}" type="pres">
      <dgm:prSet presAssocID="{8507671D-80E8-4E1F-BFB8-61946EBDB6BF}" presName="imagNode" presStyleLbl="fgImgPlace1" presStyleIdx="3" presStyleCnt="5"/>
      <dgm:spPr>
        <a:xfrm>
          <a:off x="891888" y="305054"/>
          <a:ext cx="1693051" cy="1693051"/>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7000" r="-7000"/>
          </a:stretch>
        </a:blipFill>
      </dgm:spPr>
    </dgm:pt>
    <dgm:pt modelId="{6A764A80-E098-4875-83FC-167CD0122C0E}" type="pres">
      <dgm:prSet presAssocID="{29C08EDA-9711-4693-9B5E-10B3E7F2AC91}" presName="sibTrans" presStyleLbl="sibTrans2D1" presStyleIdx="0" presStyleCnt="0"/>
      <dgm:spPr/>
    </dgm:pt>
    <dgm:pt modelId="{D6E2BAC3-4052-419F-9FC2-98E25BFA7977}" type="pres">
      <dgm:prSet presAssocID="{318CD13B-9DCB-4616-A9C3-00A4D9CCC1AF}" presName="compNode" presStyleCnt="0"/>
      <dgm:spPr/>
    </dgm:pt>
    <dgm:pt modelId="{C505EFE2-8CC3-4D1A-9907-B6F68DAB550A}" type="pres">
      <dgm:prSet presAssocID="{318CD13B-9DCB-4616-A9C3-00A4D9CCC1AF}" presName="bkgdShape" presStyleLbl="node1" presStyleIdx="4" presStyleCnt="5"/>
      <dgm:spPr/>
    </dgm:pt>
    <dgm:pt modelId="{D0C366B6-C4AD-4A82-AEAD-95CEC9A567EC}" type="pres">
      <dgm:prSet presAssocID="{318CD13B-9DCB-4616-A9C3-00A4D9CCC1AF}" presName="nodeTx" presStyleLbl="node1" presStyleIdx="4" presStyleCnt="5">
        <dgm:presLayoutVars>
          <dgm:bulletEnabled val="1"/>
        </dgm:presLayoutVars>
      </dgm:prSet>
      <dgm:spPr/>
    </dgm:pt>
    <dgm:pt modelId="{97825892-45C4-4632-A754-60FB734B1933}" type="pres">
      <dgm:prSet presAssocID="{318CD13B-9DCB-4616-A9C3-00A4D9CCC1AF}" presName="invisiNode" presStyleLbl="node1" presStyleIdx="4" presStyleCnt="5"/>
      <dgm:spPr/>
    </dgm:pt>
    <dgm:pt modelId="{B025DDD5-3A12-4719-96B3-F16F93B0CED4}" type="pres">
      <dgm:prSet presAssocID="{318CD13B-9DCB-4616-A9C3-00A4D9CCC1AF}" presName="imagNode" presStyleLbl="fgImgPlace1" presStyleIdx="4" presStyleCnt="5"/>
      <dgm:spPr>
        <a:blipFill rotWithShape="1">
          <a:blip xmlns:r="http://schemas.openxmlformats.org/officeDocument/2006/relationships" r:embed="rId5"/>
          <a:srcRect/>
          <a:stretch>
            <a:fillRect/>
          </a:stretch>
        </a:blipFill>
      </dgm:spPr>
    </dgm:pt>
  </dgm:ptLst>
  <dgm:cxnLst>
    <dgm:cxn modelId="{F592F201-0758-4DB8-80AD-5441D2ADBE9F}" type="presOf" srcId="{BDAA6F45-7ACD-41BC-87BD-F0F82F16D211}" destId="{769BF06A-2807-4CBA-850E-0B5549F4A3AB}" srcOrd="0" destOrd="0" presId="urn:microsoft.com/office/officeart/2005/8/layout/hList7"/>
    <dgm:cxn modelId="{CF92FB09-840A-4531-9F10-EDFEB657B284}" type="presOf" srcId="{8507671D-80E8-4E1F-BFB8-61946EBDB6BF}" destId="{87A0A742-0F8E-4AA9-9A2B-52E0428191B9}" srcOrd="1" destOrd="0" presId="urn:microsoft.com/office/officeart/2005/8/layout/hList7"/>
    <dgm:cxn modelId="{D551B523-C377-4CE1-9E06-737558C6A75D}" type="presOf" srcId="{638CA445-BB13-4D60-9873-1ECD50284058}" destId="{CF48D273-DC96-40D1-B053-ADCD8716666B}" srcOrd="0" destOrd="0" presId="urn:microsoft.com/office/officeart/2005/8/layout/hList7"/>
    <dgm:cxn modelId="{12DA532A-A1A2-442A-BF0D-7388CDF41418}" type="presOf" srcId="{9C392BBB-2FB0-4977-89A9-01A15B7DBF27}" destId="{A086338E-E0E9-4F6B-A881-F4F4650EC2C4}" srcOrd="0" destOrd="0" presId="urn:microsoft.com/office/officeart/2005/8/layout/hList7"/>
    <dgm:cxn modelId="{FB04782A-B674-4214-B651-149FC9F2B9BD}" srcId="{1FC20111-57FC-402B-96A4-B058A83EBFD9}" destId="{9C392BBB-2FB0-4977-89A9-01A15B7DBF27}" srcOrd="2" destOrd="0" parTransId="{2D01B0D1-00CB-4C7B-AA31-FAFC043EB688}" sibTransId="{4D8A65D2-D7FD-4977-9BAD-97AEF06E7B95}"/>
    <dgm:cxn modelId="{D3714131-F2A2-4261-B785-0CEC10C3EFC6}" srcId="{1FC20111-57FC-402B-96A4-B058A83EBFD9}" destId="{8507671D-80E8-4E1F-BFB8-61946EBDB6BF}" srcOrd="3" destOrd="0" parTransId="{6572FFBE-1F38-420E-ABFF-08E81F14E07E}" sibTransId="{29C08EDA-9711-4693-9B5E-10B3E7F2AC91}"/>
    <dgm:cxn modelId="{CAAC1B43-DE7C-4A86-8B09-13D64DD3C0A6}" type="presOf" srcId="{318CD13B-9DCB-4616-A9C3-00A4D9CCC1AF}" destId="{C505EFE2-8CC3-4D1A-9907-B6F68DAB550A}" srcOrd="0" destOrd="0" presId="urn:microsoft.com/office/officeart/2005/8/layout/hList7"/>
    <dgm:cxn modelId="{74087A4C-273C-4E27-A4D6-63573E4C5961}" type="presOf" srcId="{8507671D-80E8-4E1F-BFB8-61946EBDB6BF}" destId="{1F3C43D5-9657-4451-8AB7-1BF71B912887}" srcOrd="0" destOrd="0" presId="urn:microsoft.com/office/officeart/2005/8/layout/hList7"/>
    <dgm:cxn modelId="{32A4516E-3915-4F3F-B927-5539501392DD}" type="presOf" srcId="{203482C8-610C-4902-8CEF-EC2018208F36}" destId="{61AE5129-3837-4522-8C7C-52FDDB3ADAA0}" srcOrd="0" destOrd="0" presId="urn:microsoft.com/office/officeart/2005/8/layout/hList7"/>
    <dgm:cxn modelId="{14648350-475E-4CE2-B27E-B93F4DC5A022}" type="presOf" srcId="{318CD13B-9DCB-4616-A9C3-00A4D9CCC1AF}" destId="{D0C366B6-C4AD-4A82-AEAD-95CEC9A567EC}" srcOrd="1" destOrd="0" presId="urn:microsoft.com/office/officeart/2005/8/layout/hList7"/>
    <dgm:cxn modelId="{78337C51-6A76-4CC5-84C5-E8ED4C1E1CDF}" srcId="{1FC20111-57FC-402B-96A4-B058A83EBFD9}" destId="{318CD13B-9DCB-4616-A9C3-00A4D9CCC1AF}" srcOrd="4" destOrd="0" parTransId="{E6166EC3-656E-47A7-80FA-CDC572A5D0B9}" sibTransId="{4F92547B-2B5A-472B-BBD1-7CDAEC1F7A52}"/>
    <dgm:cxn modelId="{F5FA368B-1CE1-42E0-8CFC-A97CB7C3D1DA}" srcId="{1FC20111-57FC-402B-96A4-B058A83EBFD9}" destId="{BDAA6F45-7ACD-41BC-87BD-F0F82F16D211}" srcOrd="0" destOrd="0" parTransId="{E65D9BC0-D602-40FB-8877-582318E9911D}" sibTransId="{203482C8-610C-4902-8CEF-EC2018208F36}"/>
    <dgm:cxn modelId="{0B0DC78C-81C5-490A-ABE2-83FCCCB11C32}" type="presOf" srcId="{BDAA6F45-7ACD-41BC-87BD-F0F82F16D211}" destId="{6882A47A-D58B-4EE0-B242-A563E2333961}" srcOrd="1" destOrd="0" presId="urn:microsoft.com/office/officeart/2005/8/layout/hList7"/>
    <dgm:cxn modelId="{4E55D58D-237D-4A17-8C08-2F8E438675C5}" type="presOf" srcId="{1FC20111-57FC-402B-96A4-B058A83EBFD9}" destId="{9077F993-71F4-4D6D-8381-9B571BC5C59F}" srcOrd="0" destOrd="0" presId="urn:microsoft.com/office/officeart/2005/8/layout/hList7"/>
    <dgm:cxn modelId="{EF3C789D-B8B9-48B8-9B8B-7FCB66DCD034}" srcId="{1FC20111-57FC-402B-96A4-B058A83EBFD9}" destId="{638CA445-BB13-4D60-9873-1ECD50284058}" srcOrd="1" destOrd="0" parTransId="{0FFDB128-5655-4C77-B1CD-ABE23897C332}" sibTransId="{73BF5115-8B29-4EA4-85ED-D932F3671770}"/>
    <dgm:cxn modelId="{F7F814B6-53F5-4E48-8D0B-80AB0D174E78}" type="presOf" srcId="{638CA445-BB13-4D60-9873-1ECD50284058}" destId="{5B6F42D5-0B77-4FF9-9B70-DD740F36D942}" srcOrd="1" destOrd="0" presId="urn:microsoft.com/office/officeart/2005/8/layout/hList7"/>
    <dgm:cxn modelId="{E605CBB7-879A-4ECB-9B09-B45ECFB12760}" type="presOf" srcId="{4D8A65D2-D7FD-4977-9BAD-97AEF06E7B95}" destId="{CC14F683-A60F-460D-A370-8CA47D615DF0}" srcOrd="0" destOrd="0" presId="urn:microsoft.com/office/officeart/2005/8/layout/hList7"/>
    <dgm:cxn modelId="{E8CD95D1-8DD1-40BB-94ED-374DACC01B5A}" type="presOf" srcId="{73BF5115-8B29-4EA4-85ED-D932F3671770}" destId="{CE27D071-87F3-461F-A1D9-6A31FA4EAB02}" srcOrd="0" destOrd="0" presId="urn:microsoft.com/office/officeart/2005/8/layout/hList7"/>
    <dgm:cxn modelId="{1E6B5BEE-0A81-4925-8AB7-31324AF43D3E}" type="presOf" srcId="{29C08EDA-9711-4693-9B5E-10B3E7F2AC91}" destId="{6A764A80-E098-4875-83FC-167CD0122C0E}" srcOrd="0" destOrd="0" presId="urn:microsoft.com/office/officeart/2005/8/layout/hList7"/>
    <dgm:cxn modelId="{045066FC-9A18-40B5-B036-65AC6189F84E}" type="presOf" srcId="{9C392BBB-2FB0-4977-89A9-01A15B7DBF27}" destId="{4D0BF051-1643-453A-A9AE-1855A960D6FC}" srcOrd="1" destOrd="0" presId="urn:microsoft.com/office/officeart/2005/8/layout/hList7"/>
    <dgm:cxn modelId="{753C33FA-5BBA-43EB-ADF5-0AD8E9DC8844}" type="presParOf" srcId="{9077F993-71F4-4D6D-8381-9B571BC5C59F}" destId="{87ACA90E-D663-4DBF-8776-4B67A13AC89C}" srcOrd="0" destOrd="0" presId="urn:microsoft.com/office/officeart/2005/8/layout/hList7"/>
    <dgm:cxn modelId="{087B17D6-E329-4E7D-ADDF-3570C0C63A5A}" type="presParOf" srcId="{9077F993-71F4-4D6D-8381-9B571BC5C59F}" destId="{A856C7C5-605F-4BAE-896D-2111F56E7FBC}" srcOrd="1" destOrd="0" presId="urn:microsoft.com/office/officeart/2005/8/layout/hList7"/>
    <dgm:cxn modelId="{82C266DF-A4D3-40B2-8AE2-64466428640F}" type="presParOf" srcId="{A856C7C5-605F-4BAE-896D-2111F56E7FBC}" destId="{AD845AA7-013B-4CB0-A823-9640929E09AF}" srcOrd="0" destOrd="0" presId="urn:microsoft.com/office/officeart/2005/8/layout/hList7"/>
    <dgm:cxn modelId="{564AD191-63E8-4B8F-B245-3BDB6A73D987}" type="presParOf" srcId="{AD845AA7-013B-4CB0-A823-9640929E09AF}" destId="{769BF06A-2807-4CBA-850E-0B5549F4A3AB}" srcOrd="0" destOrd="0" presId="urn:microsoft.com/office/officeart/2005/8/layout/hList7"/>
    <dgm:cxn modelId="{20C46E2D-3D91-4A30-ABB5-8A129DB01D49}" type="presParOf" srcId="{AD845AA7-013B-4CB0-A823-9640929E09AF}" destId="{6882A47A-D58B-4EE0-B242-A563E2333961}" srcOrd="1" destOrd="0" presId="urn:microsoft.com/office/officeart/2005/8/layout/hList7"/>
    <dgm:cxn modelId="{827B931A-234D-4EA2-9516-EDF6DE27C317}" type="presParOf" srcId="{AD845AA7-013B-4CB0-A823-9640929E09AF}" destId="{A348C933-A97A-4B3A-B9A6-144A3FDAE6FE}" srcOrd="2" destOrd="0" presId="urn:microsoft.com/office/officeart/2005/8/layout/hList7"/>
    <dgm:cxn modelId="{D02D7C27-3674-4628-ABA1-00FDE357EBD0}" type="presParOf" srcId="{AD845AA7-013B-4CB0-A823-9640929E09AF}" destId="{7B41CF42-5409-4340-A531-E8F0CD1E226F}" srcOrd="3" destOrd="0" presId="urn:microsoft.com/office/officeart/2005/8/layout/hList7"/>
    <dgm:cxn modelId="{70E9AC9D-8605-4999-9145-B9D56389C069}" type="presParOf" srcId="{A856C7C5-605F-4BAE-896D-2111F56E7FBC}" destId="{61AE5129-3837-4522-8C7C-52FDDB3ADAA0}" srcOrd="1" destOrd="0" presId="urn:microsoft.com/office/officeart/2005/8/layout/hList7"/>
    <dgm:cxn modelId="{B740BB33-B554-4435-8AE7-C3886B070238}" type="presParOf" srcId="{A856C7C5-605F-4BAE-896D-2111F56E7FBC}" destId="{01B5ED9E-1E72-42FE-8788-C919947242B1}" srcOrd="2" destOrd="0" presId="urn:microsoft.com/office/officeart/2005/8/layout/hList7"/>
    <dgm:cxn modelId="{C00B5290-1067-4F93-A86C-0DC67F2E4032}" type="presParOf" srcId="{01B5ED9E-1E72-42FE-8788-C919947242B1}" destId="{CF48D273-DC96-40D1-B053-ADCD8716666B}" srcOrd="0" destOrd="0" presId="urn:microsoft.com/office/officeart/2005/8/layout/hList7"/>
    <dgm:cxn modelId="{1A4BD717-83EA-4CD7-BF79-E9B436D674CF}" type="presParOf" srcId="{01B5ED9E-1E72-42FE-8788-C919947242B1}" destId="{5B6F42D5-0B77-4FF9-9B70-DD740F36D942}" srcOrd="1" destOrd="0" presId="urn:microsoft.com/office/officeart/2005/8/layout/hList7"/>
    <dgm:cxn modelId="{4BC184AE-9770-42C4-8059-B54D6450FE60}" type="presParOf" srcId="{01B5ED9E-1E72-42FE-8788-C919947242B1}" destId="{33C1876F-7C66-4D9D-B85D-BAE41D5F2BCD}" srcOrd="2" destOrd="0" presId="urn:microsoft.com/office/officeart/2005/8/layout/hList7"/>
    <dgm:cxn modelId="{841AB098-1FF4-4565-9371-7E5E924650F4}" type="presParOf" srcId="{01B5ED9E-1E72-42FE-8788-C919947242B1}" destId="{8B831D87-DDD1-4B3C-993A-A74C8540652C}" srcOrd="3" destOrd="0" presId="urn:microsoft.com/office/officeart/2005/8/layout/hList7"/>
    <dgm:cxn modelId="{0625B1A5-2CD2-4DAC-99C1-D7434E183148}" type="presParOf" srcId="{A856C7C5-605F-4BAE-896D-2111F56E7FBC}" destId="{CE27D071-87F3-461F-A1D9-6A31FA4EAB02}" srcOrd="3" destOrd="0" presId="urn:microsoft.com/office/officeart/2005/8/layout/hList7"/>
    <dgm:cxn modelId="{4277CD2A-FCAB-4273-9A85-07B9FBFDD19A}" type="presParOf" srcId="{A856C7C5-605F-4BAE-896D-2111F56E7FBC}" destId="{B1E5E81C-C61A-4210-AA3F-B0A5DC139635}" srcOrd="4" destOrd="0" presId="urn:microsoft.com/office/officeart/2005/8/layout/hList7"/>
    <dgm:cxn modelId="{1AF0F114-48EC-4947-A0C0-E0EBA5D061C3}" type="presParOf" srcId="{B1E5E81C-C61A-4210-AA3F-B0A5DC139635}" destId="{A086338E-E0E9-4F6B-A881-F4F4650EC2C4}" srcOrd="0" destOrd="0" presId="urn:microsoft.com/office/officeart/2005/8/layout/hList7"/>
    <dgm:cxn modelId="{DAD229AE-3AF6-4845-80FF-A294DCE59EF9}" type="presParOf" srcId="{B1E5E81C-C61A-4210-AA3F-B0A5DC139635}" destId="{4D0BF051-1643-453A-A9AE-1855A960D6FC}" srcOrd="1" destOrd="0" presId="urn:microsoft.com/office/officeart/2005/8/layout/hList7"/>
    <dgm:cxn modelId="{A0B4CFB3-14C8-4BDB-9FEB-006034F6F541}" type="presParOf" srcId="{B1E5E81C-C61A-4210-AA3F-B0A5DC139635}" destId="{63C70177-C7BC-432E-8363-4EB2EEF26AE5}" srcOrd="2" destOrd="0" presId="urn:microsoft.com/office/officeart/2005/8/layout/hList7"/>
    <dgm:cxn modelId="{6442FC93-1D3C-4BA9-A30A-FBACC77597FC}" type="presParOf" srcId="{B1E5E81C-C61A-4210-AA3F-B0A5DC139635}" destId="{D82613A3-189C-42CB-8DF6-6C887229BCE7}" srcOrd="3" destOrd="0" presId="urn:microsoft.com/office/officeart/2005/8/layout/hList7"/>
    <dgm:cxn modelId="{1C2E91A7-B416-446C-9201-847FAB94034B}" type="presParOf" srcId="{A856C7C5-605F-4BAE-896D-2111F56E7FBC}" destId="{CC14F683-A60F-460D-A370-8CA47D615DF0}" srcOrd="5" destOrd="0" presId="urn:microsoft.com/office/officeart/2005/8/layout/hList7"/>
    <dgm:cxn modelId="{90DD8B9B-59AF-483A-8F3E-A5C51210EAFD}" type="presParOf" srcId="{A856C7C5-605F-4BAE-896D-2111F56E7FBC}" destId="{F5F5A7E6-8D91-42FF-AE1A-1BD6FF7FB61D}" srcOrd="6" destOrd="0" presId="urn:microsoft.com/office/officeart/2005/8/layout/hList7"/>
    <dgm:cxn modelId="{F105BB8F-66CB-4055-9ED2-AB42D4330D37}" type="presParOf" srcId="{F5F5A7E6-8D91-42FF-AE1A-1BD6FF7FB61D}" destId="{1F3C43D5-9657-4451-8AB7-1BF71B912887}" srcOrd="0" destOrd="0" presId="urn:microsoft.com/office/officeart/2005/8/layout/hList7"/>
    <dgm:cxn modelId="{1717D3EC-75A8-44DD-B81C-675BE904F5A2}" type="presParOf" srcId="{F5F5A7E6-8D91-42FF-AE1A-1BD6FF7FB61D}" destId="{87A0A742-0F8E-4AA9-9A2B-52E0428191B9}" srcOrd="1" destOrd="0" presId="urn:microsoft.com/office/officeart/2005/8/layout/hList7"/>
    <dgm:cxn modelId="{A09F5F49-2957-4A4A-921F-CA096807AF65}" type="presParOf" srcId="{F5F5A7E6-8D91-42FF-AE1A-1BD6FF7FB61D}" destId="{752F7DA4-8E1A-42C7-B7A7-013EFCB9EDD5}" srcOrd="2" destOrd="0" presId="urn:microsoft.com/office/officeart/2005/8/layout/hList7"/>
    <dgm:cxn modelId="{B0A615E7-EA05-416C-86D5-34408271A223}" type="presParOf" srcId="{F5F5A7E6-8D91-42FF-AE1A-1BD6FF7FB61D}" destId="{401224E3-8C81-4061-A9CF-17A016C805B0}" srcOrd="3" destOrd="0" presId="urn:microsoft.com/office/officeart/2005/8/layout/hList7"/>
    <dgm:cxn modelId="{3A067166-7399-43E8-9812-246F65129CDE}" type="presParOf" srcId="{A856C7C5-605F-4BAE-896D-2111F56E7FBC}" destId="{6A764A80-E098-4875-83FC-167CD0122C0E}" srcOrd="7" destOrd="0" presId="urn:microsoft.com/office/officeart/2005/8/layout/hList7"/>
    <dgm:cxn modelId="{3A4E7A11-3416-4900-B896-E7CBAFC2ED64}" type="presParOf" srcId="{A856C7C5-605F-4BAE-896D-2111F56E7FBC}" destId="{D6E2BAC3-4052-419F-9FC2-98E25BFA7977}" srcOrd="8" destOrd="0" presId="urn:microsoft.com/office/officeart/2005/8/layout/hList7"/>
    <dgm:cxn modelId="{184E23F0-934E-4392-8993-C9E834690BDE}" type="presParOf" srcId="{D6E2BAC3-4052-419F-9FC2-98E25BFA7977}" destId="{C505EFE2-8CC3-4D1A-9907-B6F68DAB550A}" srcOrd="0" destOrd="0" presId="urn:microsoft.com/office/officeart/2005/8/layout/hList7"/>
    <dgm:cxn modelId="{EC4C67DA-5520-4A29-A55B-3F2AD1F8A499}" type="presParOf" srcId="{D6E2BAC3-4052-419F-9FC2-98E25BFA7977}" destId="{D0C366B6-C4AD-4A82-AEAD-95CEC9A567EC}" srcOrd="1" destOrd="0" presId="urn:microsoft.com/office/officeart/2005/8/layout/hList7"/>
    <dgm:cxn modelId="{2EED9147-41A8-406D-8787-A3E040982635}" type="presParOf" srcId="{D6E2BAC3-4052-419F-9FC2-98E25BFA7977}" destId="{97825892-45C4-4632-A754-60FB734B1933}" srcOrd="2" destOrd="0" presId="urn:microsoft.com/office/officeart/2005/8/layout/hList7"/>
    <dgm:cxn modelId="{5FB4407B-3214-40CD-B0BE-9509F83F17CE}" type="presParOf" srcId="{D6E2BAC3-4052-419F-9FC2-98E25BFA7977}" destId="{B025DDD5-3A12-4719-96B3-F16F93B0CED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7AA68A-9A37-7F46-9AF1-548F0B6CA5B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sv-SE"/>
        </a:p>
      </dgm:t>
    </dgm:pt>
    <dgm:pt modelId="{BD6A3C35-4277-D64D-B977-D8FCA4739572}">
      <dgm:prSet custT="1"/>
      <dgm:spPr>
        <a:noFill/>
        <a:ln w="50800">
          <a:solidFill>
            <a:srgbClr val="E6460A"/>
          </a:solidFill>
        </a:ln>
      </dgm:spPr>
      <dgm:t>
        <a:bodyPr/>
        <a:lstStyle/>
        <a:p>
          <a:r>
            <a:rPr lang="sv-SE" sz="1800" b="1" dirty="0">
              <a:solidFill>
                <a:schemeClr val="accent6"/>
              </a:solidFill>
            </a:rPr>
            <a:t>Planera</a:t>
          </a:r>
        </a:p>
      </dgm:t>
    </dgm:pt>
    <dgm:pt modelId="{B7107016-580F-8542-AEA1-B9A4C9AE51DE}" type="parTrans" cxnId="{F7832439-2092-7F4C-A202-1EBD4BC580B1}">
      <dgm:prSet/>
      <dgm:spPr/>
      <dgm:t>
        <a:bodyPr/>
        <a:lstStyle/>
        <a:p>
          <a:endParaRPr lang="sv-SE" b="1">
            <a:solidFill>
              <a:schemeClr val="tx1"/>
            </a:solidFill>
          </a:endParaRPr>
        </a:p>
      </dgm:t>
    </dgm:pt>
    <dgm:pt modelId="{879FFF60-942A-7944-B722-2A6594CC425A}" type="sibTrans" cxnId="{F7832439-2092-7F4C-A202-1EBD4BC580B1}">
      <dgm:prSet/>
      <dgm:spPr>
        <a:ln w="31750">
          <a:solidFill>
            <a:srgbClr val="E6460A"/>
          </a:solidFill>
        </a:ln>
      </dgm:spPr>
      <dgm:t>
        <a:bodyPr/>
        <a:lstStyle/>
        <a:p>
          <a:endParaRPr lang="sv-SE" b="1">
            <a:solidFill>
              <a:schemeClr val="tx1"/>
            </a:solidFill>
          </a:endParaRPr>
        </a:p>
      </dgm:t>
    </dgm:pt>
    <dgm:pt modelId="{95CAE11A-EC88-A542-9535-F1725624C672}">
      <dgm:prSet custT="1"/>
      <dgm:spPr>
        <a:noFill/>
        <a:ln w="50800">
          <a:solidFill>
            <a:srgbClr val="E6460A"/>
          </a:solidFill>
        </a:ln>
      </dgm:spPr>
      <dgm:t>
        <a:bodyPr/>
        <a:lstStyle/>
        <a:p>
          <a:r>
            <a:rPr lang="sv-SE" sz="1800" b="1" dirty="0">
              <a:solidFill>
                <a:schemeClr val="accent6"/>
              </a:solidFill>
            </a:rPr>
            <a:t>Testa-Gör-Prova</a:t>
          </a:r>
        </a:p>
      </dgm:t>
    </dgm:pt>
    <dgm:pt modelId="{CC41010B-FAAF-A548-A984-B87E06FC6F8C}" type="parTrans" cxnId="{25C2C7E8-4455-3C46-A837-AEB47D1CFED7}">
      <dgm:prSet/>
      <dgm:spPr/>
      <dgm:t>
        <a:bodyPr/>
        <a:lstStyle/>
        <a:p>
          <a:endParaRPr lang="sv-SE" b="1">
            <a:solidFill>
              <a:schemeClr val="tx1"/>
            </a:solidFill>
          </a:endParaRPr>
        </a:p>
      </dgm:t>
    </dgm:pt>
    <dgm:pt modelId="{53DCC56C-8F8F-C34E-9FF4-F869B4FF7DC7}" type="sibTrans" cxnId="{25C2C7E8-4455-3C46-A837-AEB47D1CFED7}">
      <dgm:prSet/>
      <dgm:spPr>
        <a:ln w="31750">
          <a:solidFill>
            <a:srgbClr val="E6460A"/>
          </a:solidFill>
        </a:ln>
      </dgm:spPr>
      <dgm:t>
        <a:bodyPr/>
        <a:lstStyle/>
        <a:p>
          <a:endParaRPr lang="sv-SE" b="1">
            <a:solidFill>
              <a:schemeClr val="tx1"/>
            </a:solidFill>
          </a:endParaRPr>
        </a:p>
      </dgm:t>
    </dgm:pt>
    <dgm:pt modelId="{E90D8C20-5031-CC47-B55E-28C5107E44F7}">
      <dgm:prSet custT="1"/>
      <dgm:spPr>
        <a:noFill/>
        <a:ln w="50800">
          <a:solidFill>
            <a:srgbClr val="E6460A"/>
          </a:solidFill>
        </a:ln>
      </dgm:spPr>
      <dgm:t>
        <a:bodyPr/>
        <a:lstStyle/>
        <a:p>
          <a:r>
            <a:rPr lang="sv-SE" sz="1800" b="1" dirty="0">
              <a:solidFill>
                <a:schemeClr val="accent6"/>
              </a:solidFill>
            </a:rPr>
            <a:t>Studera</a:t>
          </a:r>
          <a:br>
            <a:rPr lang="sv-SE" sz="1800" b="1" dirty="0">
              <a:solidFill>
                <a:schemeClr val="accent6"/>
              </a:solidFill>
            </a:rPr>
          </a:br>
          <a:r>
            <a:rPr lang="sv-SE" sz="1800" b="1" dirty="0">
              <a:solidFill>
                <a:schemeClr val="accent6"/>
              </a:solidFill>
            </a:rPr>
            <a:t>analysera</a:t>
          </a:r>
        </a:p>
      </dgm:t>
    </dgm:pt>
    <dgm:pt modelId="{E1C0BB37-28CF-1A4E-83ED-E8226D0B06A2}" type="parTrans" cxnId="{68EA6B31-19ED-7F4F-9FDE-FECCD55790C6}">
      <dgm:prSet/>
      <dgm:spPr/>
      <dgm:t>
        <a:bodyPr/>
        <a:lstStyle/>
        <a:p>
          <a:endParaRPr lang="sv-SE" b="1">
            <a:solidFill>
              <a:schemeClr val="tx1"/>
            </a:solidFill>
          </a:endParaRPr>
        </a:p>
      </dgm:t>
    </dgm:pt>
    <dgm:pt modelId="{AA7FD2B4-BC25-1743-B89B-3397DA00F6F0}" type="sibTrans" cxnId="{68EA6B31-19ED-7F4F-9FDE-FECCD55790C6}">
      <dgm:prSet/>
      <dgm:spPr>
        <a:ln w="31750">
          <a:solidFill>
            <a:srgbClr val="E6460A"/>
          </a:solidFill>
        </a:ln>
      </dgm:spPr>
      <dgm:t>
        <a:bodyPr/>
        <a:lstStyle/>
        <a:p>
          <a:endParaRPr lang="sv-SE" b="1">
            <a:solidFill>
              <a:schemeClr val="tx1"/>
            </a:solidFill>
          </a:endParaRPr>
        </a:p>
      </dgm:t>
    </dgm:pt>
    <dgm:pt modelId="{530D7532-D0DF-0648-8D98-6A4BE3C7EF9C}">
      <dgm:prSet custT="1"/>
      <dgm:spPr>
        <a:noFill/>
        <a:ln w="50800">
          <a:solidFill>
            <a:srgbClr val="E6460A"/>
          </a:solidFill>
        </a:ln>
      </dgm:spPr>
      <dgm:t>
        <a:bodyPr/>
        <a:lstStyle/>
        <a:p>
          <a:r>
            <a:rPr lang="sv-SE" sz="1800" b="1">
              <a:solidFill>
                <a:schemeClr val="accent6"/>
              </a:solidFill>
            </a:rPr>
            <a:t>Agera, lär</a:t>
          </a:r>
        </a:p>
      </dgm:t>
    </dgm:pt>
    <dgm:pt modelId="{B92C729C-160B-444B-B00E-8264DBA6895B}" type="parTrans" cxnId="{3B71D201-B571-6448-886A-DD898C8116E0}">
      <dgm:prSet/>
      <dgm:spPr/>
      <dgm:t>
        <a:bodyPr/>
        <a:lstStyle/>
        <a:p>
          <a:endParaRPr lang="sv-SE" b="1">
            <a:solidFill>
              <a:schemeClr val="tx1"/>
            </a:solidFill>
          </a:endParaRPr>
        </a:p>
      </dgm:t>
    </dgm:pt>
    <dgm:pt modelId="{F69612FF-36F2-CA4C-B6BB-4466AC79C4C1}" type="sibTrans" cxnId="{3B71D201-B571-6448-886A-DD898C8116E0}">
      <dgm:prSet/>
      <dgm:spPr>
        <a:ln w="31750">
          <a:solidFill>
            <a:srgbClr val="E6460A"/>
          </a:solidFill>
        </a:ln>
      </dgm:spPr>
      <dgm:t>
        <a:bodyPr/>
        <a:lstStyle/>
        <a:p>
          <a:endParaRPr lang="sv-SE" b="1">
            <a:solidFill>
              <a:schemeClr val="tx1"/>
            </a:solidFill>
          </a:endParaRPr>
        </a:p>
      </dgm:t>
    </dgm:pt>
    <dgm:pt modelId="{DBC81BDD-C8A7-084B-BE96-080CDA8BC0E8}" type="pres">
      <dgm:prSet presAssocID="{C17AA68A-9A37-7F46-9AF1-548F0B6CA5B0}" presName="cycle" presStyleCnt="0">
        <dgm:presLayoutVars>
          <dgm:dir/>
          <dgm:resizeHandles val="exact"/>
        </dgm:presLayoutVars>
      </dgm:prSet>
      <dgm:spPr/>
    </dgm:pt>
    <dgm:pt modelId="{F783E405-8948-1748-A5BC-20763C63B554}" type="pres">
      <dgm:prSet presAssocID="{BD6A3C35-4277-D64D-B977-D8FCA4739572}" presName="node" presStyleLbl="node1" presStyleIdx="0" presStyleCnt="4" custScaleY="71779">
        <dgm:presLayoutVars>
          <dgm:bulletEnabled val="1"/>
        </dgm:presLayoutVars>
      </dgm:prSet>
      <dgm:spPr/>
    </dgm:pt>
    <dgm:pt modelId="{75662B1F-7CD4-9D40-94DA-07881F8CC1AB}" type="pres">
      <dgm:prSet presAssocID="{BD6A3C35-4277-D64D-B977-D8FCA4739572}" presName="spNode" presStyleCnt="0"/>
      <dgm:spPr/>
    </dgm:pt>
    <dgm:pt modelId="{B63D11E0-7A81-6E42-8015-C974F6940B50}" type="pres">
      <dgm:prSet presAssocID="{879FFF60-942A-7944-B722-2A6594CC425A}" presName="sibTrans" presStyleLbl="sibTrans1D1" presStyleIdx="0" presStyleCnt="4"/>
      <dgm:spPr/>
    </dgm:pt>
    <dgm:pt modelId="{63EEEAA0-B130-D04F-8A33-F5F90CA06F40}" type="pres">
      <dgm:prSet presAssocID="{95CAE11A-EC88-A542-9535-F1725624C672}" presName="node" presStyleLbl="node1" presStyleIdx="1" presStyleCnt="4" custScaleY="71779">
        <dgm:presLayoutVars>
          <dgm:bulletEnabled val="1"/>
        </dgm:presLayoutVars>
      </dgm:prSet>
      <dgm:spPr/>
    </dgm:pt>
    <dgm:pt modelId="{BBFA5FCF-F88F-2C44-AD65-3EA9455F7B6D}" type="pres">
      <dgm:prSet presAssocID="{95CAE11A-EC88-A542-9535-F1725624C672}" presName="spNode" presStyleCnt="0"/>
      <dgm:spPr/>
    </dgm:pt>
    <dgm:pt modelId="{14F2FAC5-02E0-D341-B22C-74C8A2EA50C1}" type="pres">
      <dgm:prSet presAssocID="{53DCC56C-8F8F-C34E-9FF4-F869B4FF7DC7}" presName="sibTrans" presStyleLbl="sibTrans1D1" presStyleIdx="1" presStyleCnt="4"/>
      <dgm:spPr/>
    </dgm:pt>
    <dgm:pt modelId="{FB3EDEB7-1A87-B140-8EDE-D54454DA2EC6}" type="pres">
      <dgm:prSet presAssocID="{E90D8C20-5031-CC47-B55E-28C5107E44F7}" presName="node" presStyleLbl="node1" presStyleIdx="2" presStyleCnt="4" custScaleY="71779">
        <dgm:presLayoutVars>
          <dgm:bulletEnabled val="1"/>
        </dgm:presLayoutVars>
      </dgm:prSet>
      <dgm:spPr/>
    </dgm:pt>
    <dgm:pt modelId="{392EE434-DD20-AD4A-B9F3-F44FEBF6DC70}" type="pres">
      <dgm:prSet presAssocID="{E90D8C20-5031-CC47-B55E-28C5107E44F7}" presName="spNode" presStyleCnt="0"/>
      <dgm:spPr/>
    </dgm:pt>
    <dgm:pt modelId="{DE7FE88A-CC5D-8244-8F81-3CC3359D552D}" type="pres">
      <dgm:prSet presAssocID="{AA7FD2B4-BC25-1743-B89B-3397DA00F6F0}" presName="sibTrans" presStyleLbl="sibTrans1D1" presStyleIdx="2" presStyleCnt="4"/>
      <dgm:spPr/>
    </dgm:pt>
    <dgm:pt modelId="{871F9B4D-FFE1-4A41-B81D-6BC090E4FF2B}" type="pres">
      <dgm:prSet presAssocID="{530D7532-D0DF-0648-8D98-6A4BE3C7EF9C}" presName="node" presStyleLbl="node1" presStyleIdx="3" presStyleCnt="4" custScaleY="71779">
        <dgm:presLayoutVars>
          <dgm:bulletEnabled val="1"/>
        </dgm:presLayoutVars>
      </dgm:prSet>
      <dgm:spPr/>
    </dgm:pt>
    <dgm:pt modelId="{435FAF1B-222D-944B-9E37-FA98C6E50D01}" type="pres">
      <dgm:prSet presAssocID="{530D7532-D0DF-0648-8D98-6A4BE3C7EF9C}" presName="spNode" presStyleCnt="0"/>
      <dgm:spPr/>
    </dgm:pt>
    <dgm:pt modelId="{C1E7E4CE-C317-A341-BE35-F71EC1CAC95F}" type="pres">
      <dgm:prSet presAssocID="{F69612FF-36F2-CA4C-B6BB-4466AC79C4C1}" presName="sibTrans" presStyleLbl="sibTrans1D1" presStyleIdx="3" presStyleCnt="4"/>
      <dgm:spPr/>
    </dgm:pt>
  </dgm:ptLst>
  <dgm:cxnLst>
    <dgm:cxn modelId="{3B71D201-B571-6448-886A-DD898C8116E0}" srcId="{C17AA68A-9A37-7F46-9AF1-548F0B6CA5B0}" destId="{530D7532-D0DF-0648-8D98-6A4BE3C7EF9C}" srcOrd="3" destOrd="0" parTransId="{B92C729C-160B-444B-B00E-8264DBA6895B}" sibTransId="{F69612FF-36F2-CA4C-B6BB-4466AC79C4C1}"/>
    <dgm:cxn modelId="{68EA6B31-19ED-7F4F-9FDE-FECCD55790C6}" srcId="{C17AA68A-9A37-7F46-9AF1-548F0B6CA5B0}" destId="{E90D8C20-5031-CC47-B55E-28C5107E44F7}" srcOrd="2" destOrd="0" parTransId="{E1C0BB37-28CF-1A4E-83ED-E8226D0B06A2}" sibTransId="{AA7FD2B4-BC25-1743-B89B-3397DA00F6F0}"/>
    <dgm:cxn modelId="{F7832439-2092-7F4C-A202-1EBD4BC580B1}" srcId="{C17AA68A-9A37-7F46-9AF1-548F0B6CA5B0}" destId="{BD6A3C35-4277-D64D-B977-D8FCA4739572}" srcOrd="0" destOrd="0" parTransId="{B7107016-580F-8542-AEA1-B9A4C9AE51DE}" sibTransId="{879FFF60-942A-7944-B722-2A6594CC425A}"/>
    <dgm:cxn modelId="{F94ECD69-16AD-2748-9282-7202C966E5DB}" type="presOf" srcId="{95CAE11A-EC88-A542-9535-F1725624C672}" destId="{63EEEAA0-B130-D04F-8A33-F5F90CA06F40}" srcOrd="0" destOrd="0" presId="urn:microsoft.com/office/officeart/2005/8/layout/cycle5"/>
    <dgm:cxn modelId="{8170198E-932A-894D-9124-592201F63DE1}" type="presOf" srcId="{53DCC56C-8F8F-C34E-9FF4-F869B4FF7DC7}" destId="{14F2FAC5-02E0-D341-B22C-74C8A2EA50C1}" srcOrd="0" destOrd="0" presId="urn:microsoft.com/office/officeart/2005/8/layout/cycle5"/>
    <dgm:cxn modelId="{1D5DD294-C46C-5643-BA37-771798F9BC75}" type="presOf" srcId="{C17AA68A-9A37-7F46-9AF1-548F0B6CA5B0}" destId="{DBC81BDD-C8A7-084B-BE96-080CDA8BC0E8}" srcOrd="0" destOrd="0" presId="urn:microsoft.com/office/officeart/2005/8/layout/cycle5"/>
    <dgm:cxn modelId="{9FA0DCA1-509A-724A-A486-D8228302312F}" type="presOf" srcId="{AA7FD2B4-BC25-1743-B89B-3397DA00F6F0}" destId="{DE7FE88A-CC5D-8244-8F81-3CC3359D552D}" srcOrd="0" destOrd="0" presId="urn:microsoft.com/office/officeart/2005/8/layout/cycle5"/>
    <dgm:cxn modelId="{02C376AF-AD69-8742-9E0F-2519E14B43AD}" type="presOf" srcId="{E90D8C20-5031-CC47-B55E-28C5107E44F7}" destId="{FB3EDEB7-1A87-B140-8EDE-D54454DA2EC6}" srcOrd="0" destOrd="0" presId="urn:microsoft.com/office/officeart/2005/8/layout/cycle5"/>
    <dgm:cxn modelId="{C5A9FACA-7E11-0F47-8EFB-F3ACC81CE2E7}" type="presOf" srcId="{BD6A3C35-4277-D64D-B977-D8FCA4739572}" destId="{F783E405-8948-1748-A5BC-20763C63B554}" srcOrd="0" destOrd="0" presId="urn:microsoft.com/office/officeart/2005/8/layout/cycle5"/>
    <dgm:cxn modelId="{9BE9DCD3-112B-3844-9796-18B92835B143}" type="presOf" srcId="{530D7532-D0DF-0648-8D98-6A4BE3C7EF9C}" destId="{871F9B4D-FFE1-4A41-B81D-6BC090E4FF2B}" srcOrd="0" destOrd="0" presId="urn:microsoft.com/office/officeart/2005/8/layout/cycle5"/>
    <dgm:cxn modelId="{85A740DF-13FD-4540-B689-E15F94134FAE}" type="presOf" srcId="{879FFF60-942A-7944-B722-2A6594CC425A}" destId="{B63D11E0-7A81-6E42-8015-C974F6940B50}" srcOrd="0" destOrd="0" presId="urn:microsoft.com/office/officeart/2005/8/layout/cycle5"/>
    <dgm:cxn modelId="{25C2C7E8-4455-3C46-A837-AEB47D1CFED7}" srcId="{C17AA68A-9A37-7F46-9AF1-548F0B6CA5B0}" destId="{95CAE11A-EC88-A542-9535-F1725624C672}" srcOrd="1" destOrd="0" parTransId="{CC41010B-FAAF-A548-A984-B87E06FC6F8C}" sibTransId="{53DCC56C-8F8F-C34E-9FF4-F869B4FF7DC7}"/>
    <dgm:cxn modelId="{C20412F7-B718-6D42-A0B5-D4E23E997814}" type="presOf" srcId="{F69612FF-36F2-CA4C-B6BB-4466AC79C4C1}" destId="{C1E7E4CE-C317-A341-BE35-F71EC1CAC95F}" srcOrd="0" destOrd="0" presId="urn:microsoft.com/office/officeart/2005/8/layout/cycle5"/>
    <dgm:cxn modelId="{72D8878A-68E6-8748-B026-41646DFA12D3}" type="presParOf" srcId="{DBC81BDD-C8A7-084B-BE96-080CDA8BC0E8}" destId="{F783E405-8948-1748-A5BC-20763C63B554}" srcOrd="0" destOrd="0" presId="urn:microsoft.com/office/officeart/2005/8/layout/cycle5"/>
    <dgm:cxn modelId="{B81453CC-7C95-774E-824A-5F1603399C7F}" type="presParOf" srcId="{DBC81BDD-C8A7-084B-BE96-080CDA8BC0E8}" destId="{75662B1F-7CD4-9D40-94DA-07881F8CC1AB}" srcOrd="1" destOrd="0" presId="urn:microsoft.com/office/officeart/2005/8/layout/cycle5"/>
    <dgm:cxn modelId="{3C0D3717-200E-8848-AEE5-D95CD0EC3B45}" type="presParOf" srcId="{DBC81BDD-C8A7-084B-BE96-080CDA8BC0E8}" destId="{B63D11E0-7A81-6E42-8015-C974F6940B50}" srcOrd="2" destOrd="0" presId="urn:microsoft.com/office/officeart/2005/8/layout/cycle5"/>
    <dgm:cxn modelId="{92F06C11-7BCA-5343-8819-80D50C67A73F}" type="presParOf" srcId="{DBC81BDD-C8A7-084B-BE96-080CDA8BC0E8}" destId="{63EEEAA0-B130-D04F-8A33-F5F90CA06F40}" srcOrd="3" destOrd="0" presId="urn:microsoft.com/office/officeart/2005/8/layout/cycle5"/>
    <dgm:cxn modelId="{85E60EB2-1992-3642-8640-8C6A87D70E98}" type="presParOf" srcId="{DBC81BDD-C8A7-084B-BE96-080CDA8BC0E8}" destId="{BBFA5FCF-F88F-2C44-AD65-3EA9455F7B6D}" srcOrd="4" destOrd="0" presId="urn:microsoft.com/office/officeart/2005/8/layout/cycle5"/>
    <dgm:cxn modelId="{FAF08B0E-C187-414D-945D-11FAD401CC2F}" type="presParOf" srcId="{DBC81BDD-C8A7-084B-BE96-080CDA8BC0E8}" destId="{14F2FAC5-02E0-D341-B22C-74C8A2EA50C1}" srcOrd="5" destOrd="0" presId="urn:microsoft.com/office/officeart/2005/8/layout/cycle5"/>
    <dgm:cxn modelId="{F38D5133-4EAA-634E-82AE-4F8A13B0BAD7}" type="presParOf" srcId="{DBC81BDD-C8A7-084B-BE96-080CDA8BC0E8}" destId="{FB3EDEB7-1A87-B140-8EDE-D54454DA2EC6}" srcOrd="6" destOrd="0" presId="urn:microsoft.com/office/officeart/2005/8/layout/cycle5"/>
    <dgm:cxn modelId="{CFCD5876-D127-7F44-B0C1-B2FBBCD9AFDF}" type="presParOf" srcId="{DBC81BDD-C8A7-084B-BE96-080CDA8BC0E8}" destId="{392EE434-DD20-AD4A-B9F3-F44FEBF6DC70}" srcOrd="7" destOrd="0" presId="urn:microsoft.com/office/officeart/2005/8/layout/cycle5"/>
    <dgm:cxn modelId="{E00241C6-A742-9D4F-B513-77DBCC0FDCB8}" type="presParOf" srcId="{DBC81BDD-C8A7-084B-BE96-080CDA8BC0E8}" destId="{DE7FE88A-CC5D-8244-8F81-3CC3359D552D}" srcOrd="8" destOrd="0" presId="urn:microsoft.com/office/officeart/2005/8/layout/cycle5"/>
    <dgm:cxn modelId="{EE5832BC-EF25-484D-8E4C-94DCF1B333D1}" type="presParOf" srcId="{DBC81BDD-C8A7-084B-BE96-080CDA8BC0E8}" destId="{871F9B4D-FFE1-4A41-B81D-6BC090E4FF2B}" srcOrd="9" destOrd="0" presId="urn:microsoft.com/office/officeart/2005/8/layout/cycle5"/>
    <dgm:cxn modelId="{F6362FC7-1751-7241-B25D-F7D2A512AF22}" type="presParOf" srcId="{DBC81BDD-C8A7-084B-BE96-080CDA8BC0E8}" destId="{435FAF1B-222D-944B-9E37-FA98C6E50D01}" srcOrd="10" destOrd="0" presId="urn:microsoft.com/office/officeart/2005/8/layout/cycle5"/>
    <dgm:cxn modelId="{F85AFEAC-5BFA-A34C-A0CA-89C4556DCC8C}" type="presParOf" srcId="{DBC81BDD-C8A7-084B-BE96-080CDA8BC0E8}" destId="{C1E7E4CE-C317-A341-BE35-F71EC1CAC95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C0DF5B-BE1E-5C46-808E-EA0AD76BDE0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sv-SE"/>
        </a:p>
      </dgm:t>
    </dgm:pt>
    <dgm:pt modelId="{7B35C426-7F95-9D48-AF81-8274C3327205}">
      <dgm:prSet custT="1"/>
      <dgm:spPr>
        <a:solidFill>
          <a:schemeClr val="accent1">
            <a:hueOff val="0"/>
            <a:satOff val="0"/>
            <a:lumOff val="0"/>
            <a:alpha val="74829"/>
          </a:schemeClr>
        </a:solidFill>
      </dgm:spPr>
      <dgm:t>
        <a:bodyPr/>
        <a:lstStyle/>
        <a:p>
          <a:r>
            <a:rPr lang="sv-SE" sz="1600" dirty="0"/>
            <a:t>Digital </a:t>
          </a:r>
          <a:r>
            <a:rPr lang="sv-SE" sz="1600" dirty="0" err="1"/>
            <a:t>triagering</a:t>
          </a:r>
          <a:endParaRPr lang="sv-SE" sz="1600" dirty="0"/>
        </a:p>
      </dgm:t>
    </dgm:pt>
    <dgm:pt modelId="{86FA571F-2661-D54C-B885-D71C5D0EAF96}" type="parTrans" cxnId="{23DF7B7A-CF67-E54B-9D6C-DCC30BE5C925}">
      <dgm:prSet/>
      <dgm:spPr/>
      <dgm:t>
        <a:bodyPr/>
        <a:lstStyle/>
        <a:p>
          <a:endParaRPr lang="sv-SE"/>
        </a:p>
      </dgm:t>
    </dgm:pt>
    <dgm:pt modelId="{D7D108F5-374B-1847-9990-037FFC464781}" type="sibTrans" cxnId="{23DF7B7A-CF67-E54B-9D6C-DCC30BE5C925}">
      <dgm:prSet/>
      <dgm:spPr/>
      <dgm:t>
        <a:bodyPr/>
        <a:lstStyle/>
        <a:p>
          <a:endParaRPr lang="sv-SE"/>
        </a:p>
      </dgm:t>
    </dgm:pt>
    <dgm:pt modelId="{E547FD34-E100-7247-93E4-03B980835264}">
      <dgm:prSet custT="1"/>
      <dgm:spPr>
        <a:solidFill>
          <a:schemeClr val="accent1">
            <a:hueOff val="0"/>
            <a:satOff val="0"/>
            <a:lumOff val="0"/>
            <a:alpha val="74829"/>
          </a:schemeClr>
        </a:solidFill>
      </dgm:spPr>
      <dgm:t>
        <a:bodyPr/>
        <a:lstStyle/>
        <a:p>
          <a:r>
            <a:rPr lang="sv-SE" sz="1600" dirty="0"/>
            <a:t>Digitalt </a:t>
          </a:r>
          <a:r>
            <a:rPr lang="sv-SE" sz="1600" dirty="0" err="1"/>
            <a:t>vårdmöte</a:t>
          </a:r>
          <a:endParaRPr lang="sv-SE" sz="1600" dirty="0"/>
        </a:p>
      </dgm:t>
    </dgm:pt>
    <dgm:pt modelId="{B4CE54C3-AC31-6E42-B660-2BB72C4EC97E}" type="parTrans" cxnId="{8FCF78C9-F23E-1243-8499-8B0449EEC5B0}">
      <dgm:prSet/>
      <dgm:spPr/>
      <dgm:t>
        <a:bodyPr/>
        <a:lstStyle/>
        <a:p>
          <a:endParaRPr lang="sv-SE"/>
        </a:p>
      </dgm:t>
    </dgm:pt>
    <dgm:pt modelId="{F2E836E9-1E60-9B4D-9C79-8E211055E884}" type="sibTrans" cxnId="{8FCF78C9-F23E-1243-8499-8B0449EEC5B0}">
      <dgm:prSet/>
      <dgm:spPr/>
      <dgm:t>
        <a:bodyPr/>
        <a:lstStyle/>
        <a:p>
          <a:endParaRPr lang="sv-SE"/>
        </a:p>
      </dgm:t>
    </dgm:pt>
    <dgm:pt modelId="{BB20FE53-2FC6-5B4B-8491-C4F023ED5F17}">
      <dgm:prSet custT="1"/>
      <dgm:spPr>
        <a:solidFill>
          <a:schemeClr val="accent1">
            <a:hueOff val="0"/>
            <a:satOff val="0"/>
            <a:lumOff val="0"/>
            <a:alpha val="74829"/>
          </a:schemeClr>
        </a:solidFill>
      </dgm:spPr>
      <dgm:t>
        <a:bodyPr/>
        <a:lstStyle/>
        <a:p>
          <a:r>
            <a:rPr lang="sv-SE" sz="1600" dirty="0"/>
            <a:t>Besök vårdcentral</a:t>
          </a:r>
        </a:p>
      </dgm:t>
    </dgm:pt>
    <dgm:pt modelId="{2273E134-0401-4044-A3B5-089586DEE438}" type="parTrans" cxnId="{7CA97EE7-1DB2-4D41-AA35-39C272D19B6E}">
      <dgm:prSet/>
      <dgm:spPr/>
      <dgm:t>
        <a:bodyPr/>
        <a:lstStyle/>
        <a:p>
          <a:endParaRPr lang="sv-SE"/>
        </a:p>
      </dgm:t>
    </dgm:pt>
    <dgm:pt modelId="{07ECA40F-B1A0-C840-8124-D840090581F1}" type="sibTrans" cxnId="{7CA97EE7-1DB2-4D41-AA35-39C272D19B6E}">
      <dgm:prSet/>
      <dgm:spPr/>
      <dgm:t>
        <a:bodyPr/>
        <a:lstStyle/>
        <a:p>
          <a:endParaRPr lang="sv-SE"/>
        </a:p>
      </dgm:t>
    </dgm:pt>
    <dgm:pt modelId="{07775A0B-C905-454F-8ACF-40C0499329FA}">
      <dgm:prSet custT="1"/>
      <dgm:spPr>
        <a:solidFill>
          <a:schemeClr val="accent1">
            <a:hueOff val="0"/>
            <a:satOff val="0"/>
            <a:lumOff val="0"/>
            <a:alpha val="74829"/>
          </a:schemeClr>
        </a:solidFill>
      </dgm:spPr>
      <dgm:t>
        <a:bodyPr/>
        <a:lstStyle/>
        <a:p>
          <a:r>
            <a:rPr lang="sv-SE" sz="1600" dirty="0"/>
            <a:t>Återbesök</a:t>
          </a:r>
        </a:p>
      </dgm:t>
    </dgm:pt>
    <dgm:pt modelId="{B25FCF3E-505E-D349-88D5-865B06A0D747}" type="parTrans" cxnId="{D863D184-1EE3-1B4A-80BD-6822A9E9B49A}">
      <dgm:prSet/>
      <dgm:spPr/>
      <dgm:t>
        <a:bodyPr/>
        <a:lstStyle/>
        <a:p>
          <a:endParaRPr lang="sv-SE"/>
        </a:p>
      </dgm:t>
    </dgm:pt>
    <dgm:pt modelId="{EDA7F710-4542-8144-B323-6488A50C4DB2}" type="sibTrans" cxnId="{D863D184-1EE3-1B4A-80BD-6822A9E9B49A}">
      <dgm:prSet/>
      <dgm:spPr/>
      <dgm:t>
        <a:bodyPr/>
        <a:lstStyle/>
        <a:p>
          <a:endParaRPr lang="sv-SE"/>
        </a:p>
      </dgm:t>
    </dgm:pt>
    <dgm:pt modelId="{6CBE974C-00FA-A344-A4F2-17FED8D67774}">
      <dgm:prSet custT="1"/>
      <dgm:spPr>
        <a:solidFill>
          <a:schemeClr val="accent1"/>
        </a:solidFill>
      </dgm:spPr>
      <dgm:t>
        <a:bodyPr/>
        <a:lstStyle/>
        <a:p>
          <a:r>
            <a:rPr lang="sv-SE" sz="1600" dirty="0"/>
            <a:t>Egen-monitorering</a:t>
          </a:r>
        </a:p>
      </dgm:t>
    </dgm:pt>
    <dgm:pt modelId="{3E3B2D8B-07FC-6F42-984E-4AFD539CD9D6}" type="parTrans" cxnId="{43E97F0C-6577-0B4E-884C-AE40319F2CCA}">
      <dgm:prSet/>
      <dgm:spPr/>
      <dgm:t>
        <a:bodyPr/>
        <a:lstStyle/>
        <a:p>
          <a:endParaRPr lang="sv-SE"/>
        </a:p>
      </dgm:t>
    </dgm:pt>
    <dgm:pt modelId="{27A67BFF-08C8-DC4D-B4E4-5E4301D34A75}" type="sibTrans" cxnId="{43E97F0C-6577-0B4E-884C-AE40319F2CCA}">
      <dgm:prSet/>
      <dgm:spPr/>
      <dgm:t>
        <a:bodyPr/>
        <a:lstStyle/>
        <a:p>
          <a:endParaRPr lang="sv-SE"/>
        </a:p>
      </dgm:t>
    </dgm:pt>
    <dgm:pt modelId="{93962B00-8393-8847-9AEB-A7ED0B4AEF40}">
      <dgm:prSet custT="1"/>
      <dgm:spPr>
        <a:solidFill>
          <a:schemeClr val="accent1">
            <a:hueOff val="0"/>
            <a:satOff val="0"/>
            <a:lumOff val="0"/>
            <a:alpha val="74829"/>
          </a:schemeClr>
        </a:solidFill>
      </dgm:spPr>
      <dgm:t>
        <a:bodyPr/>
        <a:lstStyle/>
        <a:p>
          <a:r>
            <a:rPr lang="sv-SE" sz="1600" dirty="0"/>
            <a:t>Uppföljning</a:t>
          </a:r>
        </a:p>
      </dgm:t>
    </dgm:pt>
    <dgm:pt modelId="{2F1CE21C-D1EA-9540-8B13-939BE56A82A3}" type="parTrans" cxnId="{BCCD477E-48F5-664F-A7A2-8F4E72B630FE}">
      <dgm:prSet/>
      <dgm:spPr/>
      <dgm:t>
        <a:bodyPr/>
        <a:lstStyle/>
        <a:p>
          <a:endParaRPr lang="sv-SE"/>
        </a:p>
      </dgm:t>
    </dgm:pt>
    <dgm:pt modelId="{120FE810-714C-E340-9EDA-2C2303DD2D83}" type="sibTrans" cxnId="{BCCD477E-48F5-664F-A7A2-8F4E72B630FE}">
      <dgm:prSet/>
      <dgm:spPr/>
      <dgm:t>
        <a:bodyPr/>
        <a:lstStyle/>
        <a:p>
          <a:endParaRPr lang="sv-SE"/>
        </a:p>
      </dgm:t>
    </dgm:pt>
    <dgm:pt modelId="{0FB946AB-0037-C547-8E67-28C4462E2A21}" type="pres">
      <dgm:prSet presAssocID="{DDC0DF5B-BE1E-5C46-808E-EA0AD76BDE08}" presName="CompostProcess" presStyleCnt="0">
        <dgm:presLayoutVars>
          <dgm:dir/>
          <dgm:resizeHandles val="exact"/>
        </dgm:presLayoutVars>
      </dgm:prSet>
      <dgm:spPr/>
    </dgm:pt>
    <dgm:pt modelId="{741E122B-CE17-EA47-9B41-B4A2EE8118EF}" type="pres">
      <dgm:prSet presAssocID="{DDC0DF5B-BE1E-5C46-808E-EA0AD76BDE08}" presName="arrow" presStyleLbl="bgShp" presStyleIdx="0" presStyleCnt="1"/>
      <dgm:spPr/>
    </dgm:pt>
    <dgm:pt modelId="{919F3DCF-0E5D-8845-BA82-2D4435200656}" type="pres">
      <dgm:prSet presAssocID="{DDC0DF5B-BE1E-5C46-808E-EA0AD76BDE08}" presName="linearProcess" presStyleCnt="0"/>
      <dgm:spPr/>
    </dgm:pt>
    <dgm:pt modelId="{0A5E5B5A-E55D-574F-AE1A-D8A7D4F86549}" type="pres">
      <dgm:prSet presAssocID="{7B35C426-7F95-9D48-AF81-8274C3327205}" presName="textNode" presStyleLbl="node1" presStyleIdx="0" presStyleCnt="6">
        <dgm:presLayoutVars>
          <dgm:bulletEnabled val="1"/>
        </dgm:presLayoutVars>
      </dgm:prSet>
      <dgm:spPr/>
    </dgm:pt>
    <dgm:pt modelId="{CB8D90D5-98FD-3A47-919F-F3069DBE7265}" type="pres">
      <dgm:prSet presAssocID="{D7D108F5-374B-1847-9990-037FFC464781}" presName="sibTrans" presStyleCnt="0"/>
      <dgm:spPr/>
    </dgm:pt>
    <dgm:pt modelId="{9BDE2A35-484C-B646-A39A-E8747F7F110A}" type="pres">
      <dgm:prSet presAssocID="{E547FD34-E100-7247-93E4-03B980835264}" presName="textNode" presStyleLbl="node1" presStyleIdx="1" presStyleCnt="6">
        <dgm:presLayoutVars>
          <dgm:bulletEnabled val="1"/>
        </dgm:presLayoutVars>
      </dgm:prSet>
      <dgm:spPr/>
    </dgm:pt>
    <dgm:pt modelId="{3CCECCB6-08F5-F747-92E1-DD00BFC4DA35}" type="pres">
      <dgm:prSet presAssocID="{F2E836E9-1E60-9B4D-9C79-8E211055E884}" presName="sibTrans" presStyleCnt="0"/>
      <dgm:spPr/>
    </dgm:pt>
    <dgm:pt modelId="{72788217-E6F4-AE47-B4D4-790403AB0AA4}" type="pres">
      <dgm:prSet presAssocID="{BB20FE53-2FC6-5B4B-8491-C4F023ED5F17}" presName="textNode" presStyleLbl="node1" presStyleIdx="2" presStyleCnt="6">
        <dgm:presLayoutVars>
          <dgm:bulletEnabled val="1"/>
        </dgm:presLayoutVars>
      </dgm:prSet>
      <dgm:spPr/>
    </dgm:pt>
    <dgm:pt modelId="{51B57331-63CE-1149-B854-F6604B48C79F}" type="pres">
      <dgm:prSet presAssocID="{07ECA40F-B1A0-C840-8124-D840090581F1}" presName="sibTrans" presStyleCnt="0"/>
      <dgm:spPr/>
    </dgm:pt>
    <dgm:pt modelId="{1C5BB474-D19D-C04D-9E05-E44360A4F627}" type="pres">
      <dgm:prSet presAssocID="{07775A0B-C905-454F-8ACF-40C0499329FA}" presName="textNode" presStyleLbl="node1" presStyleIdx="3" presStyleCnt="6">
        <dgm:presLayoutVars>
          <dgm:bulletEnabled val="1"/>
        </dgm:presLayoutVars>
      </dgm:prSet>
      <dgm:spPr/>
    </dgm:pt>
    <dgm:pt modelId="{92BD1998-D35D-6F45-A44B-56928F13B9C4}" type="pres">
      <dgm:prSet presAssocID="{EDA7F710-4542-8144-B323-6488A50C4DB2}" presName="sibTrans" presStyleCnt="0"/>
      <dgm:spPr/>
    </dgm:pt>
    <dgm:pt modelId="{F9D23834-C1B6-1C45-A462-64F062420E29}" type="pres">
      <dgm:prSet presAssocID="{6CBE974C-00FA-A344-A4F2-17FED8D67774}" presName="textNode" presStyleLbl="node1" presStyleIdx="4" presStyleCnt="6">
        <dgm:presLayoutVars>
          <dgm:bulletEnabled val="1"/>
        </dgm:presLayoutVars>
      </dgm:prSet>
      <dgm:spPr/>
    </dgm:pt>
    <dgm:pt modelId="{EA43C8CD-BEF1-944A-A0C7-6263336713BB}" type="pres">
      <dgm:prSet presAssocID="{27A67BFF-08C8-DC4D-B4E4-5E4301D34A75}" presName="sibTrans" presStyleCnt="0"/>
      <dgm:spPr/>
    </dgm:pt>
    <dgm:pt modelId="{6613AE17-DB33-324D-9632-42DCC5AF235D}" type="pres">
      <dgm:prSet presAssocID="{93962B00-8393-8847-9AEB-A7ED0B4AEF40}" presName="textNode" presStyleLbl="node1" presStyleIdx="5" presStyleCnt="6">
        <dgm:presLayoutVars>
          <dgm:bulletEnabled val="1"/>
        </dgm:presLayoutVars>
      </dgm:prSet>
      <dgm:spPr/>
    </dgm:pt>
  </dgm:ptLst>
  <dgm:cxnLst>
    <dgm:cxn modelId="{43E97F0C-6577-0B4E-884C-AE40319F2CCA}" srcId="{DDC0DF5B-BE1E-5C46-808E-EA0AD76BDE08}" destId="{6CBE974C-00FA-A344-A4F2-17FED8D67774}" srcOrd="4" destOrd="0" parTransId="{3E3B2D8B-07FC-6F42-984E-4AFD539CD9D6}" sibTransId="{27A67BFF-08C8-DC4D-B4E4-5E4301D34A75}"/>
    <dgm:cxn modelId="{F53E7A3B-882D-0440-8322-2001498AA013}" type="presOf" srcId="{6CBE974C-00FA-A344-A4F2-17FED8D67774}" destId="{F9D23834-C1B6-1C45-A462-64F062420E29}" srcOrd="0" destOrd="0" presId="urn:microsoft.com/office/officeart/2005/8/layout/hProcess9"/>
    <dgm:cxn modelId="{4E77965C-FD71-B142-B113-3FD7DC7592A6}" type="presOf" srcId="{93962B00-8393-8847-9AEB-A7ED0B4AEF40}" destId="{6613AE17-DB33-324D-9632-42DCC5AF235D}" srcOrd="0" destOrd="0" presId="urn:microsoft.com/office/officeart/2005/8/layout/hProcess9"/>
    <dgm:cxn modelId="{CD0F9277-4071-034A-8FA6-390E5EBD3632}" type="presOf" srcId="{DDC0DF5B-BE1E-5C46-808E-EA0AD76BDE08}" destId="{0FB946AB-0037-C547-8E67-28C4462E2A21}" srcOrd="0" destOrd="0" presId="urn:microsoft.com/office/officeart/2005/8/layout/hProcess9"/>
    <dgm:cxn modelId="{23DF7B7A-CF67-E54B-9D6C-DCC30BE5C925}" srcId="{DDC0DF5B-BE1E-5C46-808E-EA0AD76BDE08}" destId="{7B35C426-7F95-9D48-AF81-8274C3327205}" srcOrd="0" destOrd="0" parTransId="{86FA571F-2661-D54C-B885-D71C5D0EAF96}" sibTransId="{D7D108F5-374B-1847-9990-037FFC464781}"/>
    <dgm:cxn modelId="{BCCD477E-48F5-664F-A7A2-8F4E72B630FE}" srcId="{DDC0DF5B-BE1E-5C46-808E-EA0AD76BDE08}" destId="{93962B00-8393-8847-9AEB-A7ED0B4AEF40}" srcOrd="5" destOrd="0" parTransId="{2F1CE21C-D1EA-9540-8B13-939BE56A82A3}" sibTransId="{120FE810-714C-E340-9EDA-2C2303DD2D83}"/>
    <dgm:cxn modelId="{D863D184-1EE3-1B4A-80BD-6822A9E9B49A}" srcId="{DDC0DF5B-BE1E-5C46-808E-EA0AD76BDE08}" destId="{07775A0B-C905-454F-8ACF-40C0499329FA}" srcOrd="3" destOrd="0" parTransId="{B25FCF3E-505E-D349-88D5-865B06A0D747}" sibTransId="{EDA7F710-4542-8144-B323-6488A50C4DB2}"/>
    <dgm:cxn modelId="{4F5035A8-BD87-1546-A3FA-1AD76CF166BB}" type="presOf" srcId="{E547FD34-E100-7247-93E4-03B980835264}" destId="{9BDE2A35-484C-B646-A39A-E8747F7F110A}" srcOrd="0" destOrd="0" presId="urn:microsoft.com/office/officeart/2005/8/layout/hProcess9"/>
    <dgm:cxn modelId="{4D3E4BC3-1A9C-2A44-A976-0AFC887A3BD6}" type="presOf" srcId="{BB20FE53-2FC6-5B4B-8491-C4F023ED5F17}" destId="{72788217-E6F4-AE47-B4D4-790403AB0AA4}" srcOrd="0" destOrd="0" presId="urn:microsoft.com/office/officeart/2005/8/layout/hProcess9"/>
    <dgm:cxn modelId="{8FCF78C9-F23E-1243-8499-8B0449EEC5B0}" srcId="{DDC0DF5B-BE1E-5C46-808E-EA0AD76BDE08}" destId="{E547FD34-E100-7247-93E4-03B980835264}" srcOrd="1" destOrd="0" parTransId="{B4CE54C3-AC31-6E42-B660-2BB72C4EC97E}" sibTransId="{F2E836E9-1E60-9B4D-9C79-8E211055E884}"/>
    <dgm:cxn modelId="{1D9C1CCA-91F5-3D4D-A363-55A3C9D302D9}" type="presOf" srcId="{7B35C426-7F95-9D48-AF81-8274C3327205}" destId="{0A5E5B5A-E55D-574F-AE1A-D8A7D4F86549}" srcOrd="0" destOrd="0" presId="urn:microsoft.com/office/officeart/2005/8/layout/hProcess9"/>
    <dgm:cxn modelId="{CA8591DC-2C4C-C547-9F41-EFB95E5BB465}" type="presOf" srcId="{07775A0B-C905-454F-8ACF-40C0499329FA}" destId="{1C5BB474-D19D-C04D-9E05-E44360A4F627}" srcOrd="0" destOrd="0" presId="urn:microsoft.com/office/officeart/2005/8/layout/hProcess9"/>
    <dgm:cxn modelId="{7CA97EE7-1DB2-4D41-AA35-39C272D19B6E}" srcId="{DDC0DF5B-BE1E-5C46-808E-EA0AD76BDE08}" destId="{BB20FE53-2FC6-5B4B-8491-C4F023ED5F17}" srcOrd="2" destOrd="0" parTransId="{2273E134-0401-4044-A3B5-089586DEE438}" sibTransId="{07ECA40F-B1A0-C840-8124-D840090581F1}"/>
    <dgm:cxn modelId="{E2A87FFE-5D3E-A64E-A2B3-BD9D7AB0DDFE}" type="presParOf" srcId="{0FB946AB-0037-C547-8E67-28C4462E2A21}" destId="{741E122B-CE17-EA47-9B41-B4A2EE8118EF}" srcOrd="0" destOrd="0" presId="urn:microsoft.com/office/officeart/2005/8/layout/hProcess9"/>
    <dgm:cxn modelId="{A889EF42-8A54-6445-82F4-3335813A1DFC}" type="presParOf" srcId="{0FB946AB-0037-C547-8E67-28C4462E2A21}" destId="{919F3DCF-0E5D-8845-BA82-2D4435200656}" srcOrd="1" destOrd="0" presId="urn:microsoft.com/office/officeart/2005/8/layout/hProcess9"/>
    <dgm:cxn modelId="{F2E1EAD6-0077-644F-859D-4B2459752958}" type="presParOf" srcId="{919F3DCF-0E5D-8845-BA82-2D4435200656}" destId="{0A5E5B5A-E55D-574F-AE1A-D8A7D4F86549}" srcOrd="0" destOrd="0" presId="urn:microsoft.com/office/officeart/2005/8/layout/hProcess9"/>
    <dgm:cxn modelId="{880722DA-D32A-A341-B867-6BAF51AD31AB}" type="presParOf" srcId="{919F3DCF-0E5D-8845-BA82-2D4435200656}" destId="{CB8D90D5-98FD-3A47-919F-F3069DBE7265}" srcOrd="1" destOrd="0" presId="urn:microsoft.com/office/officeart/2005/8/layout/hProcess9"/>
    <dgm:cxn modelId="{011E33B9-AB94-4444-AD28-863CFD39616B}" type="presParOf" srcId="{919F3DCF-0E5D-8845-BA82-2D4435200656}" destId="{9BDE2A35-484C-B646-A39A-E8747F7F110A}" srcOrd="2" destOrd="0" presId="urn:microsoft.com/office/officeart/2005/8/layout/hProcess9"/>
    <dgm:cxn modelId="{AD96773D-5DF0-3B42-9047-3E24C81644A9}" type="presParOf" srcId="{919F3DCF-0E5D-8845-BA82-2D4435200656}" destId="{3CCECCB6-08F5-F747-92E1-DD00BFC4DA35}" srcOrd="3" destOrd="0" presId="urn:microsoft.com/office/officeart/2005/8/layout/hProcess9"/>
    <dgm:cxn modelId="{DABF3867-B8D8-0942-947D-100C3F0498AF}" type="presParOf" srcId="{919F3DCF-0E5D-8845-BA82-2D4435200656}" destId="{72788217-E6F4-AE47-B4D4-790403AB0AA4}" srcOrd="4" destOrd="0" presId="urn:microsoft.com/office/officeart/2005/8/layout/hProcess9"/>
    <dgm:cxn modelId="{6EE62981-CBD0-6847-8CF9-D11801D1ADF2}" type="presParOf" srcId="{919F3DCF-0E5D-8845-BA82-2D4435200656}" destId="{51B57331-63CE-1149-B854-F6604B48C79F}" srcOrd="5" destOrd="0" presId="urn:microsoft.com/office/officeart/2005/8/layout/hProcess9"/>
    <dgm:cxn modelId="{E5AED530-84F6-5E44-9580-37EBE06642CE}" type="presParOf" srcId="{919F3DCF-0E5D-8845-BA82-2D4435200656}" destId="{1C5BB474-D19D-C04D-9E05-E44360A4F627}" srcOrd="6" destOrd="0" presId="urn:microsoft.com/office/officeart/2005/8/layout/hProcess9"/>
    <dgm:cxn modelId="{E93A2831-07D0-7541-A054-C5B638960835}" type="presParOf" srcId="{919F3DCF-0E5D-8845-BA82-2D4435200656}" destId="{92BD1998-D35D-6F45-A44B-56928F13B9C4}" srcOrd="7" destOrd="0" presId="urn:microsoft.com/office/officeart/2005/8/layout/hProcess9"/>
    <dgm:cxn modelId="{10563D0F-301F-D546-9785-89DD2C61A68E}" type="presParOf" srcId="{919F3DCF-0E5D-8845-BA82-2D4435200656}" destId="{F9D23834-C1B6-1C45-A462-64F062420E29}" srcOrd="8" destOrd="0" presId="urn:microsoft.com/office/officeart/2005/8/layout/hProcess9"/>
    <dgm:cxn modelId="{0E62ACD3-18B7-A749-8E4A-F3B726ECF8CF}" type="presParOf" srcId="{919F3DCF-0E5D-8845-BA82-2D4435200656}" destId="{EA43C8CD-BEF1-944A-A0C7-6263336713BB}" srcOrd="9" destOrd="0" presId="urn:microsoft.com/office/officeart/2005/8/layout/hProcess9"/>
    <dgm:cxn modelId="{ECF52ECF-CFF4-664F-A0DC-2EC2D541D471}" type="presParOf" srcId="{919F3DCF-0E5D-8845-BA82-2D4435200656}" destId="{6613AE17-DB33-324D-9632-42DCC5AF235D}"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C0DF5B-BE1E-5C46-808E-EA0AD76BDE0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sv-SE"/>
        </a:p>
      </dgm:t>
    </dgm:pt>
    <dgm:pt modelId="{7B35C426-7F95-9D48-AF81-8274C3327205}">
      <dgm:prSet custT="1"/>
      <dgm:spPr>
        <a:solidFill>
          <a:schemeClr val="accent1">
            <a:hueOff val="0"/>
            <a:satOff val="0"/>
            <a:lumOff val="0"/>
            <a:alpha val="74829"/>
          </a:schemeClr>
        </a:solidFill>
      </dgm:spPr>
      <dgm:t>
        <a:bodyPr/>
        <a:lstStyle/>
        <a:p>
          <a:r>
            <a:rPr lang="sv-SE" sz="1600" dirty="0"/>
            <a:t>Digital </a:t>
          </a:r>
          <a:r>
            <a:rPr lang="sv-SE" sz="1600" dirty="0" err="1"/>
            <a:t>triagering</a:t>
          </a:r>
          <a:endParaRPr lang="sv-SE" sz="1600" dirty="0"/>
        </a:p>
      </dgm:t>
    </dgm:pt>
    <dgm:pt modelId="{86FA571F-2661-D54C-B885-D71C5D0EAF96}" type="parTrans" cxnId="{23DF7B7A-CF67-E54B-9D6C-DCC30BE5C925}">
      <dgm:prSet/>
      <dgm:spPr/>
      <dgm:t>
        <a:bodyPr/>
        <a:lstStyle/>
        <a:p>
          <a:endParaRPr lang="sv-SE"/>
        </a:p>
      </dgm:t>
    </dgm:pt>
    <dgm:pt modelId="{D7D108F5-374B-1847-9990-037FFC464781}" type="sibTrans" cxnId="{23DF7B7A-CF67-E54B-9D6C-DCC30BE5C925}">
      <dgm:prSet/>
      <dgm:spPr/>
      <dgm:t>
        <a:bodyPr/>
        <a:lstStyle/>
        <a:p>
          <a:endParaRPr lang="sv-SE"/>
        </a:p>
      </dgm:t>
    </dgm:pt>
    <dgm:pt modelId="{E547FD34-E100-7247-93E4-03B980835264}">
      <dgm:prSet custT="1"/>
      <dgm:spPr>
        <a:solidFill>
          <a:schemeClr val="accent1">
            <a:hueOff val="0"/>
            <a:satOff val="0"/>
            <a:lumOff val="0"/>
            <a:alpha val="74829"/>
          </a:schemeClr>
        </a:solidFill>
      </dgm:spPr>
      <dgm:t>
        <a:bodyPr/>
        <a:lstStyle/>
        <a:p>
          <a:r>
            <a:rPr lang="sv-SE" sz="1600" dirty="0"/>
            <a:t>Digitalt </a:t>
          </a:r>
          <a:r>
            <a:rPr lang="sv-SE" sz="1600" dirty="0" err="1"/>
            <a:t>vårdmöte</a:t>
          </a:r>
          <a:endParaRPr lang="sv-SE" sz="1600" dirty="0"/>
        </a:p>
      </dgm:t>
    </dgm:pt>
    <dgm:pt modelId="{B4CE54C3-AC31-6E42-B660-2BB72C4EC97E}" type="parTrans" cxnId="{8FCF78C9-F23E-1243-8499-8B0449EEC5B0}">
      <dgm:prSet/>
      <dgm:spPr/>
      <dgm:t>
        <a:bodyPr/>
        <a:lstStyle/>
        <a:p>
          <a:endParaRPr lang="sv-SE"/>
        </a:p>
      </dgm:t>
    </dgm:pt>
    <dgm:pt modelId="{F2E836E9-1E60-9B4D-9C79-8E211055E884}" type="sibTrans" cxnId="{8FCF78C9-F23E-1243-8499-8B0449EEC5B0}">
      <dgm:prSet/>
      <dgm:spPr/>
      <dgm:t>
        <a:bodyPr/>
        <a:lstStyle/>
        <a:p>
          <a:endParaRPr lang="sv-SE"/>
        </a:p>
      </dgm:t>
    </dgm:pt>
    <dgm:pt modelId="{BB20FE53-2FC6-5B4B-8491-C4F023ED5F17}">
      <dgm:prSet custT="1"/>
      <dgm:spPr>
        <a:solidFill>
          <a:schemeClr val="accent1">
            <a:hueOff val="0"/>
            <a:satOff val="0"/>
            <a:lumOff val="0"/>
            <a:alpha val="74829"/>
          </a:schemeClr>
        </a:solidFill>
      </dgm:spPr>
      <dgm:t>
        <a:bodyPr/>
        <a:lstStyle/>
        <a:p>
          <a:r>
            <a:rPr lang="sv-SE" sz="1600" dirty="0"/>
            <a:t>Besök vårdcentral</a:t>
          </a:r>
        </a:p>
      </dgm:t>
    </dgm:pt>
    <dgm:pt modelId="{2273E134-0401-4044-A3B5-089586DEE438}" type="parTrans" cxnId="{7CA97EE7-1DB2-4D41-AA35-39C272D19B6E}">
      <dgm:prSet/>
      <dgm:spPr/>
      <dgm:t>
        <a:bodyPr/>
        <a:lstStyle/>
        <a:p>
          <a:endParaRPr lang="sv-SE"/>
        </a:p>
      </dgm:t>
    </dgm:pt>
    <dgm:pt modelId="{07ECA40F-B1A0-C840-8124-D840090581F1}" type="sibTrans" cxnId="{7CA97EE7-1DB2-4D41-AA35-39C272D19B6E}">
      <dgm:prSet/>
      <dgm:spPr/>
      <dgm:t>
        <a:bodyPr/>
        <a:lstStyle/>
        <a:p>
          <a:endParaRPr lang="sv-SE"/>
        </a:p>
      </dgm:t>
    </dgm:pt>
    <dgm:pt modelId="{07775A0B-C905-454F-8ACF-40C0499329FA}">
      <dgm:prSet custT="1"/>
      <dgm:spPr>
        <a:solidFill>
          <a:schemeClr val="accent1">
            <a:hueOff val="0"/>
            <a:satOff val="0"/>
            <a:lumOff val="0"/>
            <a:alpha val="74829"/>
          </a:schemeClr>
        </a:solidFill>
      </dgm:spPr>
      <dgm:t>
        <a:bodyPr/>
        <a:lstStyle/>
        <a:p>
          <a:r>
            <a:rPr lang="sv-SE" sz="1600" dirty="0"/>
            <a:t>Återbesök</a:t>
          </a:r>
        </a:p>
      </dgm:t>
    </dgm:pt>
    <dgm:pt modelId="{B25FCF3E-505E-D349-88D5-865B06A0D747}" type="parTrans" cxnId="{D863D184-1EE3-1B4A-80BD-6822A9E9B49A}">
      <dgm:prSet/>
      <dgm:spPr/>
      <dgm:t>
        <a:bodyPr/>
        <a:lstStyle/>
        <a:p>
          <a:endParaRPr lang="sv-SE"/>
        </a:p>
      </dgm:t>
    </dgm:pt>
    <dgm:pt modelId="{EDA7F710-4542-8144-B323-6488A50C4DB2}" type="sibTrans" cxnId="{D863D184-1EE3-1B4A-80BD-6822A9E9B49A}">
      <dgm:prSet/>
      <dgm:spPr/>
      <dgm:t>
        <a:bodyPr/>
        <a:lstStyle/>
        <a:p>
          <a:endParaRPr lang="sv-SE"/>
        </a:p>
      </dgm:t>
    </dgm:pt>
    <dgm:pt modelId="{6CBE974C-00FA-A344-A4F2-17FED8D67774}">
      <dgm:prSet custT="1"/>
      <dgm:spPr>
        <a:solidFill>
          <a:schemeClr val="accent1"/>
        </a:solidFill>
      </dgm:spPr>
      <dgm:t>
        <a:bodyPr/>
        <a:lstStyle/>
        <a:p>
          <a:r>
            <a:rPr lang="sv-SE" sz="1600" dirty="0"/>
            <a:t>Egen-monitorering</a:t>
          </a:r>
        </a:p>
      </dgm:t>
    </dgm:pt>
    <dgm:pt modelId="{3E3B2D8B-07FC-6F42-984E-4AFD539CD9D6}" type="parTrans" cxnId="{43E97F0C-6577-0B4E-884C-AE40319F2CCA}">
      <dgm:prSet/>
      <dgm:spPr/>
      <dgm:t>
        <a:bodyPr/>
        <a:lstStyle/>
        <a:p>
          <a:endParaRPr lang="sv-SE"/>
        </a:p>
      </dgm:t>
    </dgm:pt>
    <dgm:pt modelId="{27A67BFF-08C8-DC4D-B4E4-5E4301D34A75}" type="sibTrans" cxnId="{43E97F0C-6577-0B4E-884C-AE40319F2CCA}">
      <dgm:prSet/>
      <dgm:spPr/>
      <dgm:t>
        <a:bodyPr/>
        <a:lstStyle/>
        <a:p>
          <a:endParaRPr lang="sv-SE"/>
        </a:p>
      </dgm:t>
    </dgm:pt>
    <dgm:pt modelId="{93962B00-8393-8847-9AEB-A7ED0B4AEF40}">
      <dgm:prSet custT="1"/>
      <dgm:spPr>
        <a:solidFill>
          <a:schemeClr val="accent1">
            <a:hueOff val="0"/>
            <a:satOff val="0"/>
            <a:lumOff val="0"/>
            <a:alpha val="74829"/>
          </a:schemeClr>
        </a:solidFill>
      </dgm:spPr>
      <dgm:t>
        <a:bodyPr/>
        <a:lstStyle/>
        <a:p>
          <a:r>
            <a:rPr lang="sv-SE" sz="1600" dirty="0"/>
            <a:t>Uppföljning</a:t>
          </a:r>
        </a:p>
      </dgm:t>
    </dgm:pt>
    <dgm:pt modelId="{2F1CE21C-D1EA-9540-8B13-939BE56A82A3}" type="parTrans" cxnId="{BCCD477E-48F5-664F-A7A2-8F4E72B630FE}">
      <dgm:prSet/>
      <dgm:spPr/>
      <dgm:t>
        <a:bodyPr/>
        <a:lstStyle/>
        <a:p>
          <a:endParaRPr lang="sv-SE"/>
        </a:p>
      </dgm:t>
    </dgm:pt>
    <dgm:pt modelId="{120FE810-714C-E340-9EDA-2C2303DD2D83}" type="sibTrans" cxnId="{BCCD477E-48F5-664F-A7A2-8F4E72B630FE}">
      <dgm:prSet/>
      <dgm:spPr/>
      <dgm:t>
        <a:bodyPr/>
        <a:lstStyle/>
        <a:p>
          <a:endParaRPr lang="sv-SE"/>
        </a:p>
      </dgm:t>
    </dgm:pt>
    <dgm:pt modelId="{0FB946AB-0037-C547-8E67-28C4462E2A21}" type="pres">
      <dgm:prSet presAssocID="{DDC0DF5B-BE1E-5C46-808E-EA0AD76BDE08}" presName="CompostProcess" presStyleCnt="0">
        <dgm:presLayoutVars>
          <dgm:dir/>
          <dgm:resizeHandles val="exact"/>
        </dgm:presLayoutVars>
      </dgm:prSet>
      <dgm:spPr/>
    </dgm:pt>
    <dgm:pt modelId="{741E122B-CE17-EA47-9B41-B4A2EE8118EF}" type="pres">
      <dgm:prSet presAssocID="{DDC0DF5B-BE1E-5C46-808E-EA0AD76BDE08}" presName="arrow" presStyleLbl="bgShp" presStyleIdx="0" presStyleCnt="1"/>
      <dgm:spPr/>
    </dgm:pt>
    <dgm:pt modelId="{919F3DCF-0E5D-8845-BA82-2D4435200656}" type="pres">
      <dgm:prSet presAssocID="{DDC0DF5B-BE1E-5C46-808E-EA0AD76BDE08}" presName="linearProcess" presStyleCnt="0"/>
      <dgm:spPr/>
    </dgm:pt>
    <dgm:pt modelId="{0A5E5B5A-E55D-574F-AE1A-D8A7D4F86549}" type="pres">
      <dgm:prSet presAssocID="{7B35C426-7F95-9D48-AF81-8274C3327205}" presName="textNode" presStyleLbl="node1" presStyleIdx="0" presStyleCnt="6">
        <dgm:presLayoutVars>
          <dgm:bulletEnabled val="1"/>
        </dgm:presLayoutVars>
      </dgm:prSet>
      <dgm:spPr/>
    </dgm:pt>
    <dgm:pt modelId="{CB8D90D5-98FD-3A47-919F-F3069DBE7265}" type="pres">
      <dgm:prSet presAssocID="{D7D108F5-374B-1847-9990-037FFC464781}" presName="sibTrans" presStyleCnt="0"/>
      <dgm:spPr/>
    </dgm:pt>
    <dgm:pt modelId="{9BDE2A35-484C-B646-A39A-E8747F7F110A}" type="pres">
      <dgm:prSet presAssocID="{E547FD34-E100-7247-93E4-03B980835264}" presName="textNode" presStyleLbl="node1" presStyleIdx="1" presStyleCnt="6">
        <dgm:presLayoutVars>
          <dgm:bulletEnabled val="1"/>
        </dgm:presLayoutVars>
      </dgm:prSet>
      <dgm:spPr/>
    </dgm:pt>
    <dgm:pt modelId="{3CCECCB6-08F5-F747-92E1-DD00BFC4DA35}" type="pres">
      <dgm:prSet presAssocID="{F2E836E9-1E60-9B4D-9C79-8E211055E884}" presName="sibTrans" presStyleCnt="0"/>
      <dgm:spPr/>
    </dgm:pt>
    <dgm:pt modelId="{72788217-E6F4-AE47-B4D4-790403AB0AA4}" type="pres">
      <dgm:prSet presAssocID="{BB20FE53-2FC6-5B4B-8491-C4F023ED5F17}" presName="textNode" presStyleLbl="node1" presStyleIdx="2" presStyleCnt="6">
        <dgm:presLayoutVars>
          <dgm:bulletEnabled val="1"/>
        </dgm:presLayoutVars>
      </dgm:prSet>
      <dgm:spPr/>
    </dgm:pt>
    <dgm:pt modelId="{51B57331-63CE-1149-B854-F6604B48C79F}" type="pres">
      <dgm:prSet presAssocID="{07ECA40F-B1A0-C840-8124-D840090581F1}" presName="sibTrans" presStyleCnt="0"/>
      <dgm:spPr/>
    </dgm:pt>
    <dgm:pt modelId="{1C5BB474-D19D-C04D-9E05-E44360A4F627}" type="pres">
      <dgm:prSet presAssocID="{07775A0B-C905-454F-8ACF-40C0499329FA}" presName="textNode" presStyleLbl="node1" presStyleIdx="3" presStyleCnt="6">
        <dgm:presLayoutVars>
          <dgm:bulletEnabled val="1"/>
        </dgm:presLayoutVars>
      </dgm:prSet>
      <dgm:spPr/>
    </dgm:pt>
    <dgm:pt modelId="{92BD1998-D35D-6F45-A44B-56928F13B9C4}" type="pres">
      <dgm:prSet presAssocID="{EDA7F710-4542-8144-B323-6488A50C4DB2}" presName="sibTrans" presStyleCnt="0"/>
      <dgm:spPr/>
    </dgm:pt>
    <dgm:pt modelId="{F9D23834-C1B6-1C45-A462-64F062420E29}" type="pres">
      <dgm:prSet presAssocID="{6CBE974C-00FA-A344-A4F2-17FED8D67774}" presName="textNode" presStyleLbl="node1" presStyleIdx="4" presStyleCnt="6">
        <dgm:presLayoutVars>
          <dgm:bulletEnabled val="1"/>
        </dgm:presLayoutVars>
      </dgm:prSet>
      <dgm:spPr/>
    </dgm:pt>
    <dgm:pt modelId="{EA43C8CD-BEF1-944A-A0C7-6263336713BB}" type="pres">
      <dgm:prSet presAssocID="{27A67BFF-08C8-DC4D-B4E4-5E4301D34A75}" presName="sibTrans" presStyleCnt="0"/>
      <dgm:spPr/>
    </dgm:pt>
    <dgm:pt modelId="{6613AE17-DB33-324D-9632-42DCC5AF235D}" type="pres">
      <dgm:prSet presAssocID="{93962B00-8393-8847-9AEB-A7ED0B4AEF40}" presName="textNode" presStyleLbl="node1" presStyleIdx="5" presStyleCnt="6">
        <dgm:presLayoutVars>
          <dgm:bulletEnabled val="1"/>
        </dgm:presLayoutVars>
      </dgm:prSet>
      <dgm:spPr/>
    </dgm:pt>
  </dgm:ptLst>
  <dgm:cxnLst>
    <dgm:cxn modelId="{43E97F0C-6577-0B4E-884C-AE40319F2CCA}" srcId="{DDC0DF5B-BE1E-5C46-808E-EA0AD76BDE08}" destId="{6CBE974C-00FA-A344-A4F2-17FED8D67774}" srcOrd="4" destOrd="0" parTransId="{3E3B2D8B-07FC-6F42-984E-4AFD539CD9D6}" sibTransId="{27A67BFF-08C8-DC4D-B4E4-5E4301D34A75}"/>
    <dgm:cxn modelId="{F53E7A3B-882D-0440-8322-2001498AA013}" type="presOf" srcId="{6CBE974C-00FA-A344-A4F2-17FED8D67774}" destId="{F9D23834-C1B6-1C45-A462-64F062420E29}" srcOrd="0" destOrd="0" presId="urn:microsoft.com/office/officeart/2005/8/layout/hProcess9"/>
    <dgm:cxn modelId="{4E77965C-FD71-B142-B113-3FD7DC7592A6}" type="presOf" srcId="{93962B00-8393-8847-9AEB-A7ED0B4AEF40}" destId="{6613AE17-DB33-324D-9632-42DCC5AF235D}" srcOrd="0" destOrd="0" presId="urn:microsoft.com/office/officeart/2005/8/layout/hProcess9"/>
    <dgm:cxn modelId="{CD0F9277-4071-034A-8FA6-390E5EBD3632}" type="presOf" srcId="{DDC0DF5B-BE1E-5C46-808E-EA0AD76BDE08}" destId="{0FB946AB-0037-C547-8E67-28C4462E2A21}" srcOrd="0" destOrd="0" presId="urn:microsoft.com/office/officeart/2005/8/layout/hProcess9"/>
    <dgm:cxn modelId="{23DF7B7A-CF67-E54B-9D6C-DCC30BE5C925}" srcId="{DDC0DF5B-BE1E-5C46-808E-EA0AD76BDE08}" destId="{7B35C426-7F95-9D48-AF81-8274C3327205}" srcOrd="0" destOrd="0" parTransId="{86FA571F-2661-D54C-B885-D71C5D0EAF96}" sibTransId="{D7D108F5-374B-1847-9990-037FFC464781}"/>
    <dgm:cxn modelId="{BCCD477E-48F5-664F-A7A2-8F4E72B630FE}" srcId="{DDC0DF5B-BE1E-5C46-808E-EA0AD76BDE08}" destId="{93962B00-8393-8847-9AEB-A7ED0B4AEF40}" srcOrd="5" destOrd="0" parTransId="{2F1CE21C-D1EA-9540-8B13-939BE56A82A3}" sibTransId="{120FE810-714C-E340-9EDA-2C2303DD2D83}"/>
    <dgm:cxn modelId="{D863D184-1EE3-1B4A-80BD-6822A9E9B49A}" srcId="{DDC0DF5B-BE1E-5C46-808E-EA0AD76BDE08}" destId="{07775A0B-C905-454F-8ACF-40C0499329FA}" srcOrd="3" destOrd="0" parTransId="{B25FCF3E-505E-D349-88D5-865B06A0D747}" sibTransId="{EDA7F710-4542-8144-B323-6488A50C4DB2}"/>
    <dgm:cxn modelId="{4F5035A8-BD87-1546-A3FA-1AD76CF166BB}" type="presOf" srcId="{E547FD34-E100-7247-93E4-03B980835264}" destId="{9BDE2A35-484C-B646-A39A-E8747F7F110A}" srcOrd="0" destOrd="0" presId="urn:microsoft.com/office/officeart/2005/8/layout/hProcess9"/>
    <dgm:cxn modelId="{4D3E4BC3-1A9C-2A44-A976-0AFC887A3BD6}" type="presOf" srcId="{BB20FE53-2FC6-5B4B-8491-C4F023ED5F17}" destId="{72788217-E6F4-AE47-B4D4-790403AB0AA4}" srcOrd="0" destOrd="0" presId="urn:microsoft.com/office/officeart/2005/8/layout/hProcess9"/>
    <dgm:cxn modelId="{8FCF78C9-F23E-1243-8499-8B0449EEC5B0}" srcId="{DDC0DF5B-BE1E-5C46-808E-EA0AD76BDE08}" destId="{E547FD34-E100-7247-93E4-03B980835264}" srcOrd="1" destOrd="0" parTransId="{B4CE54C3-AC31-6E42-B660-2BB72C4EC97E}" sibTransId="{F2E836E9-1E60-9B4D-9C79-8E211055E884}"/>
    <dgm:cxn modelId="{1D9C1CCA-91F5-3D4D-A363-55A3C9D302D9}" type="presOf" srcId="{7B35C426-7F95-9D48-AF81-8274C3327205}" destId="{0A5E5B5A-E55D-574F-AE1A-D8A7D4F86549}" srcOrd="0" destOrd="0" presId="urn:microsoft.com/office/officeart/2005/8/layout/hProcess9"/>
    <dgm:cxn modelId="{CA8591DC-2C4C-C547-9F41-EFB95E5BB465}" type="presOf" srcId="{07775A0B-C905-454F-8ACF-40C0499329FA}" destId="{1C5BB474-D19D-C04D-9E05-E44360A4F627}" srcOrd="0" destOrd="0" presId="urn:microsoft.com/office/officeart/2005/8/layout/hProcess9"/>
    <dgm:cxn modelId="{7CA97EE7-1DB2-4D41-AA35-39C272D19B6E}" srcId="{DDC0DF5B-BE1E-5C46-808E-EA0AD76BDE08}" destId="{BB20FE53-2FC6-5B4B-8491-C4F023ED5F17}" srcOrd="2" destOrd="0" parTransId="{2273E134-0401-4044-A3B5-089586DEE438}" sibTransId="{07ECA40F-B1A0-C840-8124-D840090581F1}"/>
    <dgm:cxn modelId="{E2A87FFE-5D3E-A64E-A2B3-BD9D7AB0DDFE}" type="presParOf" srcId="{0FB946AB-0037-C547-8E67-28C4462E2A21}" destId="{741E122B-CE17-EA47-9B41-B4A2EE8118EF}" srcOrd="0" destOrd="0" presId="urn:microsoft.com/office/officeart/2005/8/layout/hProcess9"/>
    <dgm:cxn modelId="{A889EF42-8A54-6445-82F4-3335813A1DFC}" type="presParOf" srcId="{0FB946AB-0037-C547-8E67-28C4462E2A21}" destId="{919F3DCF-0E5D-8845-BA82-2D4435200656}" srcOrd="1" destOrd="0" presId="urn:microsoft.com/office/officeart/2005/8/layout/hProcess9"/>
    <dgm:cxn modelId="{F2E1EAD6-0077-644F-859D-4B2459752958}" type="presParOf" srcId="{919F3DCF-0E5D-8845-BA82-2D4435200656}" destId="{0A5E5B5A-E55D-574F-AE1A-D8A7D4F86549}" srcOrd="0" destOrd="0" presId="urn:microsoft.com/office/officeart/2005/8/layout/hProcess9"/>
    <dgm:cxn modelId="{880722DA-D32A-A341-B867-6BAF51AD31AB}" type="presParOf" srcId="{919F3DCF-0E5D-8845-BA82-2D4435200656}" destId="{CB8D90D5-98FD-3A47-919F-F3069DBE7265}" srcOrd="1" destOrd="0" presId="urn:microsoft.com/office/officeart/2005/8/layout/hProcess9"/>
    <dgm:cxn modelId="{011E33B9-AB94-4444-AD28-863CFD39616B}" type="presParOf" srcId="{919F3DCF-0E5D-8845-BA82-2D4435200656}" destId="{9BDE2A35-484C-B646-A39A-E8747F7F110A}" srcOrd="2" destOrd="0" presId="urn:microsoft.com/office/officeart/2005/8/layout/hProcess9"/>
    <dgm:cxn modelId="{AD96773D-5DF0-3B42-9047-3E24C81644A9}" type="presParOf" srcId="{919F3DCF-0E5D-8845-BA82-2D4435200656}" destId="{3CCECCB6-08F5-F747-92E1-DD00BFC4DA35}" srcOrd="3" destOrd="0" presId="urn:microsoft.com/office/officeart/2005/8/layout/hProcess9"/>
    <dgm:cxn modelId="{DABF3867-B8D8-0942-947D-100C3F0498AF}" type="presParOf" srcId="{919F3DCF-0E5D-8845-BA82-2D4435200656}" destId="{72788217-E6F4-AE47-B4D4-790403AB0AA4}" srcOrd="4" destOrd="0" presId="urn:microsoft.com/office/officeart/2005/8/layout/hProcess9"/>
    <dgm:cxn modelId="{6EE62981-CBD0-6847-8CF9-D11801D1ADF2}" type="presParOf" srcId="{919F3DCF-0E5D-8845-BA82-2D4435200656}" destId="{51B57331-63CE-1149-B854-F6604B48C79F}" srcOrd="5" destOrd="0" presId="urn:microsoft.com/office/officeart/2005/8/layout/hProcess9"/>
    <dgm:cxn modelId="{E5AED530-84F6-5E44-9580-37EBE06642CE}" type="presParOf" srcId="{919F3DCF-0E5D-8845-BA82-2D4435200656}" destId="{1C5BB474-D19D-C04D-9E05-E44360A4F627}" srcOrd="6" destOrd="0" presId="urn:microsoft.com/office/officeart/2005/8/layout/hProcess9"/>
    <dgm:cxn modelId="{E93A2831-07D0-7541-A054-C5B638960835}" type="presParOf" srcId="{919F3DCF-0E5D-8845-BA82-2D4435200656}" destId="{92BD1998-D35D-6F45-A44B-56928F13B9C4}" srcOrd="7" destOrd="0" presId="urn:microsoft.com/office/officeart/2005/8/layout/hProcess9"/>
    <dgm:cxn modelId="{10563D0F-301F-D546-9785-89DD2C61A68E}" type="presParOf" srcId="{919F3DCF-0E5D-8845-BA82-2D4435200656}" destId="{F9D23834-C1B6-1C45-A462-64F062420E29}" srcOrd="8" destOrd="0" presId="urn:microsoft.com/office/officeart/2005/8/layout/hProcess9"/>
    <dgm:cxn modelId="{0E62ACD3-18B7-A749-8E4A-F3B726ECF8CF}" type="presParOf" srcId="{919F3DCF-0E5D-8845-BA82-2D4435200656}" destId="{EA43C8CD-BEF1-944A-A0C7-6263336713BB}" srcOrd="9" destOrd="0" presId="urn:microsoft.com/office/officeart/2005/8/layout/hProcess9"/>
    <dgm:cxn modelId="{ECF52ECF-CFF4-664F-A0DC-2EC2D541D471}" type="presParOf" srcId="{919F3DCF-0E5D-8845-BA82-2D4435200656}" destId="{6613AE17-DB33-324D-9632-42DCC5AF235D}"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BF06A-2807-4CBA-850E-0B5549F4A3AB}">
      <dsp:nvSpPr>
        <dsp:cNvPr id="0" name=""/>
        <dsp:cNvSpPr/>
      </dsp:nvSpPr>
      <dsp:spPr>
        <a:xfrm>
          <a:off x="0" y="0"/>
          <a:ext cx="1778865" cy="3348638"/>
        </a:xfrm>
        <a:prstGeom prst="roundRect">
          <a:avLst>
            <a:gd name="adj" fmla="val 10000"/>
          </a:avLst>
        </a:prstGeom>
        <a:noFill/>
        <a:ln>
          <a:solidFill>
            <a:schemeClr val="accent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sv-SE" sz="1800" kern="1200">
              <a:solidFill>
                <a:schemeClr val="tx1"/>
              </a:solidFill>
              <a:latin typeface="Arial"/>
              <a:ea typeface="+mn-ea"/>
              <a:cs typeface="+mn-cs"/>
            </a:rPr>
            <a:t>Agenda 2030</a:t>
          </a:r>
          <a:endParaRPr lang="sv-SE" sz="1800" kern="1200" dirty="0">
            <a:solidFill>
              <a:schemeClr val="tx1"/>
            </a:solidFill>
            <a:latin typeface="Arial"/>
            <a:ea typeface="+mn-ea"/>
            <a:cs typeface="+mn-cs"/>
          </a:endParaRPr>
        </a:p>
      </dsp:txBody>
      <dsp:txXfrm>
        <a:off x="0" y="1339455"/>
        <a:ext cx="1778865" cy="1339455"/>
      </dsp:txXfrm>
    </dsp:sp>
    <dsp:sp modelId="{7B41CF42-5409-4340-A531-E8F0CD1E226F}">
      <dsp:nvSpPr>
        <dsp:cNvPr id="0" name=""/>
        <dsp:cNvSpPr/>
      </dsp:nvSpPr>
      <dsp:spPr>
        <a:xfrm>
          <a:off x="331884" y="200918"/>
          <a:ext cx="1115096" cy="1115096"/>
        </a:xfrm>
        <a:prstGeom prst="ellipse">
          <a:avLst/>
        </a:prstGeom>
        <a:blipFill rotWithShape="1">
          <a:blip xmlns:r="http://schemas.openxmlformats.org/officeDocument/2006/relationships" r:embed="rId1"/>
          <a:srcRect/>
          <a:stretch>
            <a:fillRect l="-1000" r="-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F48D273-DC96-40D1-B053-ADCD8716666B}">
      <dsp:nvSpPr>
        <dsp:cNvPr id="0" name=""/>
        <dsp:cNvSpPr/>
      </dsp:nvSpPr>
      <dsp:spPr>
        <a:xfrm>
          <a:off x="1832231" y="0"/>
          <a:ext cx="1778865" cy="3348638"/>
        </a:xfrm>
        <a:prstGeom prst="roundRect">
          <a:avLst>
            <a:gd name="adj" fmla="val 10000"/>
          </a:avLst>
        </a:prstGeom>
        <a:noFill/>
        <a:ln>
          <a:solidFill>
            <a:schemeClr val="accent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sv-SE" sz="1800" kern="1200">
              <a:solidFill>
                <a:schemeClr val="tx1"/>
              </a:solidFill>
              <a:latin typeface="Arial"/>
              <a:ea typeface="+mn-ea"/>
              <a:cs typeface="+mn-cs"/>
            </a:rPr>
            <a:t>Life science strategi</a:t>
          </a:r>
          <a:endParaRPr lang="sv-SE" sz="1800" kern="1200" dirty="0">
            <a:solidFill>
              <a:schemeClr val="tx1"/>
            </a:solidFill>
            <a:latin typeface="Arial"/>
            <a:ea typeface="+mn-ea"/>
            <a:cs typeface="+mn-cs"/>
          </a:endParaRPr>
        </a:p>
      </dsp:txBody>
      <dsp:txXfrm>
        <a:off x="1832231" y="1339455"/>
        <a:ext cx="1778865" cy="1339455"/>
      </dsp:txXfrm>
    </dsp:sp>
    <dsp:sp modelId="{8B831D87-DDD1-4B3C-993A-A74C8540652C}">
      <dsp:nvSpPr>
        <dsp:cNvPr id="0" name=""/>
        <dsp:cNvSpPr/>
      </dsp:nvSpPr>
      <dsp:spPr>
        <a:xfrm>
          <a:off x="2164116" y="200918"/>
          <a:ext cx="1115096" cy="1115096"/>
        </a:xfrm>
        <a:prstGeom prst="ellipse">
          <a:avLst/>
        </a:prstGeom>
        <a:blipFill rotWithShape="1">
          <a:blip xmlns:r="http://schemas.openxmlformats.org/officeDocument/2006/relationships" r:embed="rId2"/>
          <a:srcRect/>
          <a:stretch>
            <a:fillRect l="-25000" r="-2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086338E-E0E9-4F6B-A881-F4F4650EC2C4}">
      <dsp:nvSpPr>
        <dsp:cNvPr id="0" name=""/>
        <dsp:cNvSpPr/>
      </dsp:nvSpPr>
      <dsp:spPr>
        <a:xfrm>
          <a:off x="3664463" y="0"/>
          <a:ext cx="1778865" cy="3348638"/>
        </a:xfrm>
        <a:prstGeom prst="roundRect">
          <a:avLst>
            <a:gd name="adj" fmla="val 10000"/>
          </a:avLst>
        </a:prstGeom>
        <a:noFill/>
        <a:ln>
          <a:solidFill>
            <a:schemeClr val="accent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sv-SE" sz="1800" kern="1200" dirty="0">
              <a:solidFill>
                <a:schemeClr val="tx1"/>
              </a:solidFill>
              <a:latin typeface="Arial"/>
              <a:ea typeface="+mn-ea"/>
              <a:cs typeface="+mn-cs"/>
            </a:rPr>
            <a:t>Omställning nära vård</a:t>
          </a:r>
        </a:p>
      </dsp:txBody>
      <dsp:txXfrm>
        <a:off x="3664463" y="1339455"/>
        <a:ext cx="1778865" cy="1339455"/>
      </dsp:txXfrm>
    </dsp:sp>
    <dsp:sp modelId="{D82613A3-189C-42CB-8DF6-6C887229BCE7}">
      <dsp:nvSpPr>
        <dsp:cNvPr id="0" name=""/>
        <dsp:cNvSpPr/>
      </dsp:nvSpPr>
      <dsp:spPr>
        <a:xfrm>
          <a:off x="3996348" y="200918"/>
          <a:ext cx="1115096" cy="111509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F3C43D5-9657-4451-8AB7-1BF71B912887}">
      <dsp:nvSpPr>
        <dsp:cNvPr id="0" name=""/>
        <dsp:cNvSpPr/>
      </dsp:nvSpPr>
      <dsp:spPr>
        <a:xfrm>
          <a:off x="5496695" y="0"/>
          <a:ext cx="1778865" cy="3348638"/>
        </a:xfrm>
        <a:prstGeom prst="roundRect">
          <a:avLst>
            <a:gd name="adj" fmla="val 10000"/>
          </a:avLst>
        </a:prstGeom>
        <a:noFill/>
        <a:ln>
          <a:solidFill>
            <a:schemeClr val="accent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sv-SE" sz="1800" kern="1200" dirty="0">
              <a:solidFill>
                <a:schemeClr val="tx1"/>
              </a:solidFill>
              <a:latin typeface="Arial"/>
              <a:ea typeface="+mn-ea"/>
              <a:cs typeface="+mn-cs"/>
            </a:rPr>
            <a:t>Vision </a:t>
          </a:r>
          <a:br>
            <a:rPr lang="sv-SE" sz="1800" kern="1200" dirty="0">
              <a:solidFill>
                <a:schemeClr val="tx1"/>
              </a:solidFill>
              <a:latin typeface="Arial"/>
              <a:ea typeface="+mn-ea"/>
              <a:cs typeface="+mn-cs"/>
            </a:rPr>
          </a:br>
          <a:r>
            <a:rPr lang="sv-SE" sz="1800" kern="1200" dirty="0">
              <a:solidFill>
                <a:schemeClr val="tx1"/>
              </a:solidFill>
              <a:latin typeface="Arial"/>
              <a:ea typeface="+mn-ea"/>
              <a:cs typeface="+mn-cs"/>
            </a:rPr>
            <a:t>e-hälsa 2025</a:t>
          </a:r>
        </a:p>
      </dsp:txBody>
      <dsp:txXfrm>
        <a:off x="5496695" y="1339455"/>
        <a:ext cx="1778865" cy="1339455"/>
      </dsp:txXfrm>
    </dsp:sp>
    <dsp:sp modelId="{401224E3-8C81-4061-A9CF-17A016C805B0}">
      <dsp:nvSpPr>
        <dsp:cNvPr id="0" name=""/>
        <dsp:cNvSpPr/>
      </dsp:nvSpPr>
      <dsp:spPr>
        <a:xfrm>
          <a:off x="5828580" y="200918"/>
          <a:ext cx="1115096" cy="111509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7000" r="-7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05EFE2-8CC3-4D1A-9907-B6F68DAB550A}">
      <dsp:nvSpPr>
        <dsp:cNvPr id="0" name=""/>
        <dsp:cNvSpPr/>
      </dsp:nvSpPr>
      <dsp:spPr>
        <a:xfrm>
          <a:off x="7328927" y="0"/>
          <a:ext cx="1778865" cy="3348638"/>
        </a:xfrm>
        <a:prstGeom prst="roundRect">
          <a:avLst>
            <a:gd name="adj" fmla="val 10000"/>
          </a:avLst>
        </a:prstGeom>
        <a:noFill/>
        <a:ln>
          <a:solidFill>
            <a:schemeClr val="accent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sv-SE" sz="1600" b="0" kern="1200" dirty="0">
            <a:solidFill>
              <a:schemeClr val="tx1"/>
            </a:solidFill>
            <a:latin typeface="Arial"/>
            <a:ea typeface="+mn-ea"/>
            <a:cs typeface="+mn-cs"/>
          </a:endParaRPr>
        </a:p>
        <a:p>
          <a:pPr marL="0" lvl="0" indent="0" algn="ctr" defTabSz="711200">
            <a:lnSpc>
              <a:spcPct val="90000"/>
            </a:lnSpc>
            <a:spcBef>
              <a:spcPct val="0"/>
            </a:spcBef>
            <a:spcAft>
              <a:spcPct val="35000"/>
            </a:spcAft>
            <a:buNone/>
          </a:pPr>
          <a:r>
            <a:rPr lang="sv-SE" sz="1600" b="0" kern="1200" dirty="0">
              <a:solidFill>
                <a:schemeClr val="tx1"/>
              </a:solidFill>
              <a:latin typeface="Arial"/>
              <a:ea typeface="+mn-ea"/>
              <a:cs typeface="+mn-cs"/>
            </a:rPr>
            <a:t>Inriktning för Sveriges kommuner och regioner</a:t>
          </a:r>
        </a:p>
      </dsp:txBody>
      <dsp:txXfrm>
        <a:off x="7328927" y="1339455"/>
        <a:ext cx="1778865" cy="1339455"/>
      </dsp:txXfrm>
    </dsp:sp>
    <dsp:sp modelId="{B025DDD5-3A12-4719-96B3-F16F93B0CED4}">
      <dsp:nvSpPr>
        <dsp:cNvPr id="0" name=""/>
        <dsp:cNvSpPr/>
      </dsp:nvSpPr>
      <dsp:spPr>
        <a:xfrm>
          <a:off x="7660811" y="200918"/>
          <a:ext cx="1115096" cy="1115096"/>
        </a:xfrm>
        <a:prstGeom prst="ellipse">
          <a:avLst/>
        </a:prstGeom>
        <a:blipFill rotWithShape="1">
          <a:blip xmlns:r="http://schemas.openxmlformats.org/officeDocument/2006/relationships" r:embed="rId5"/>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7ACA90E-D663-4DBF-8776-4B67A13AC89C}">
      <dsp:nvSpPr>
        <dsp:cNvPr id="0" name=""/>
        <dsp:cNvSpPr/>
      </dsp:nvSpPr>
      <dsp:spPr>
        <a:xfrm>
          <a:off x="342190" y="2587582"/>
          <a:ext cx="8379169" cy="582482"/>
        </a:xfrm>
        <a:prstGeom prst="leftRightArrow">
          <a:avLst/>
        </a:prstGeom>
        <a:solidFill>
          <a:schemeClr val="accent1"/>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3E405-8948-1748-A5BC-20763C63B554}">
      <dsp:nvSpPr>
        <dsp:cNvPr id="0" name=""/>
        <dsp:cNvSpPr/>
      </dsp:nvSpPr>
      <dsp:spPr>
        <a:xfrm>
          <a:off x="3235311" y="133825"/>
          <a:ext cx="1450378" cy="676693"/>
        </a:xfrm>
        <a:prstGeom prst="roundRect">
          <a:avLst/>
        </a:prstGeom>
        <a:noFill/>
        <a:ln w="50800" cap="flat" cmpd="sng" algn="ctr">
          <a:solidFill>
            <a:srgbClr val="E6460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solidFill>
                <a:schemeClr val="accent6"/>
              </a:solidFill>
            </a:rPr>
            <a:t>Planera</a:t>
          </a:r>
        </a:p>
      </dsp:txBody>
      <dsp:txXfrm>
        <a:off x="3268344" y="166858"/>
        <a:ext cx="1384312" cy="610627"/>
      </dsp:txXfrm>
    </dsp:sp>
    <dsp:sp modelId="{B63D11E0-7A81-6E42-8015-C974F6940B50}">
      <dsp:nvSpPr>
        <dsp:cNvPr id="0" name=""/>
        <dsp:cNvSpPr/>
      </dsp:nvSpPr>
      <dsp:spPr>
        <a:xfrm>
          <a:off x="2402705" y="472172"/>
          <a:ext cx="3115590" cy="3115590"/>
        </a:xfrm>
        <a:custGeom>
          <a:avLst/>
          <a:gdLst/>
          <a:ahLst/>
          <a:cxnLst/>
          <a:rect l="0" t="0" r="0" b="0"/>
          <a:pathLst>
            <a:path>
              <a:moveTo>
                <a:pt x="2503475" y="319887"/>
              </a:moveTo>
              <a:arcTo wR="1557795" hR="1557795" stAng="18442647" swAng="1826687"/>
            </a:path>
          </a:pathLst>
        </a:custGeom>
        <a:noFill/>
        <a:ln w="31750" cap="flat" cmpd="sng" algn="ctr">
          <a:solidFill>
            <a:srgbClr val="E6460A"/>
          </a:solidFill>
          <a:prstDash val="solid"/>
          <a:miter lim="800000"/>
          <a:tailEnd type="arrow"/>
        </a:ln>
        <a:effectLst/>
      </dsp:spPr>
      <dsp:style>
        <a:lnRef idx="1">
          <a:scrgbClr r="0" g="0" b="0"/>
        </a:lnRef>
        <a:fillRef idx="0">
          <a:scrgbClr r="0" g="0" b="0"/>
        </a:fillRef>
        <a:effectRef idx="0">
          <a:scrgbClr r="0" g="0" b="0"/>
        </a:effectRef>
        <a:fontRef idx="minor"/>
      </dsp:style>
    </dsp:sp>
    <dsp:sp modelId="{63EEEAA0-B130-D04F-8A33-F5F90CA06F40}">
      <dsp:nvSpPr>
        <dsp:cNvPr id="0" name=""/>
        <dsp:cNvSpPr/>
      </dsp:nvSpPr>
      <dsp:spPr>
        <a:xfrm>
          <a:off x="4793107" y="1691620"/>
          <a:ext cx="1450378" cy="676693"/>
        </a:xfrm>
        <a:prstGeom prst="roundRect">
          <a:avLst/>
        </a:prstGeom>
        <a:noFill/>
        <a:ln w="50800" cap="flat" cmpd="sng" algn="ctr">
          <a:solidFill>
            <a:srgbClr val="E6460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solidFill>
                <a:schemeClr val="accent6"/>
              </a:solidFill>
            </a:rPr>
            <a:t>Testa-Gör-Prova</a:t>
          </a:r>
        </a:p>
      </dsp:txBody>
      <dsp:txXfrm>
        <a:off x="4826140" y="1724653"/>
        <a:ext cx="1384312" cy="610627"/>
      </dsp:txXfrm>
    </dsp:sp>
    <dsp:sp modelId="{14F2FAC5-02E0-D341-B22C-74C8A2EA50C1}">
      <dsp:nvSpPr>
        <dsp:cNvPr id="0" name=""/>
        <dsp:cNvSpPr/>
      </dsp:nvSpPr>
      <dsp:spPr>
        <a:xfrm>
          <a:off x="2402705" y="472172"/>
          <a:ext cx="3115590" cy="3115590"/>
        </a:xfrm>
        <a:custGeom>
          <a:avLst/>
          <a:gdLst/>
          <a:ahLst/>
          <a:cxnLst/>
          <a:rect l="0" t="0" r="0" b="0"/>
          <a:pathLst>
            <a:path>
              <a:moveTo>
                <a:pt x="3000340" y="2145834"/>
              </a:moveTo>
              <a:arcTo wR="1557795" hR="1557795" stAng="1330666" swAng="1826687"/>
            </a:path>
          </a:pathLst>
        </a:custGeom>
        <a:noFill/>
        <a:ln w="31750" cap="flat" cmpd="sng" algn="ctr">
          <a:solidFill>
            <a:srgbClr val="E6460A"/>
          </a:solidFill>
          <a:prstDash val="solid"/>
          <a:miter lim="800000"/>
          <a:tailEnd type="arrow"/>
        </a:ln>
        <a:effectLst/>
      </dsp:spPr>
      <dsp:style>
        <a:lnRef idx="1">
          <a:scrgbClr r="0" g="0" b="0"/>
        </a:lnRef>
        <a:fillRef idx="0">
          <a:scrgbClr r="0" g="0" b="0"/>
        </a:fillRef>
        <a:effectRef idx="0">
          <a:scrgbClr r="0" g="0" b="0"/>
        </a:effectRef>
        <a:fontRef idx="minor"/>
      </dsp:style>
    </dsp:sp>
    <dsp:sp modelId="{FB3EDEB7-1A87-B140-8EDE-D54454DA2EC6}">
      <dsp:nvSpPr>
        <dsp:cNvPr id="0" name=""/>
        <dsp:cNvSpPr/>
      </dsp:nvSpPr>
      <dsp:spPr>
        <a:xfrm>
          <a:off x="3235311" y="3249416"/>
          <a:ext cx="1450378" cy="676693"/>
        </a:xfrm>
        <a:prstGeom prst="roundRect">
          <a:avLst/>
        </a:prstGeom>
        <a:noFill/>
        <a:ln w="50800" cap="flat" cmpd="sng" algn="ctr">
          <a:solidFill>
            <a:srgbClr val="E6460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solidFill>
                <a:schemeClr val="accent6"/>
              </a:solidFill>
            </a:rPr>
            <a:t>Studera</a:t>
          </a:r>
          <a:br>
            <a:rPr lang="sv-SE" sz="1800" b="1" kern="1200" dirty="0">
              <a:solidFill>
                <a:schemeClr val="accent6"/>
              </a:solidFill>
            </a:rPr>
          </a:br>
          <a:r>
            <a:rPr lang="sv-SE" sz="1800" b="1" kern="1200" dirty="0">
              <a:solidFill>
                <a:schemeClr val="accent6"/>
              </a:solidFill>
            </a:rPr>
            <a:t>analysera</a:t>
          </a:r>
        </a:p>
      </dsp:txBody>
      <dsp:txXfrm>
        <a:off x="3268344" y="3282449"/>
        <a:ext cx="1384312" cy="610627"/>
      </dsp:txXfrm>
    </dsp:sp>
    <dsp:sp modelId="{DE7FE88A-CC5D-8244-8F81-3CC3359D552D}">
      <dsp:nvSpPr>
        <dsp:cNvPr id="0" name=""/>
        <dsp:cNvSpPr/>
      </dsp:nvSpPr>
      <dsp:spPr>
        <a:xfrm>
          <a:off x="2402705" y="472172"/>
          <a:ext cx="3115590" cy="3115590"/>
        </a:xfrm>
        <a:custGeom>
          <a:avLst/>
          <a:gdLst/>
          <a:ahLst/>
          <a:cxnLst/>
          <a:rect l="0" t="0" r="0" b="0"/>
          <a:pathLst>
            <a:path>
              <a:moveTo>
                <a:pt x="612115" y="2795703"/>
              </a:moveTo>
              <a:arcTo wR="1557795" hR="1557795" stAng="7642647" swAng="1826687"/>
            </a:path>
          </a:pathLst>
        </a:custGeom>
        <a:noFill/>
        <a:ln w="31750" cap="flat" cmpd="sng" algn="ctr">
          <a:solidFill>
            <a:srgbClr val="E6460A"/>
          </a:solidFill>
          <a:prstDash val="solid"/>
          <a:miter lim="800000"/>
          <a:tailEnd type="arrow"/>
        </a:ln>
        <a:effectLst/>
      </dsp:spPr>
      <dsp:style>
        <a:lnRef idx="1">
          <a:scrgbClr r="0" g="0" b="0"/>
        </a:lnRef>
        <a:fillRef idx="0">
          <a:scrgbClr r="0" g="0" b="0"/>
        </a:fillRef>
        <a:effectRef idx="0">
          <a:scrgbClr r="0" g="0" b="0"/>
        </a:effectRef>
        <a:fontRef idx="minor"/>
      </dsp:style>
    </dsp:sp>
    <dsp:sp modelId="{871F9B4D-FFE1-4A41-B81D-6BC090E4FF2B}">
      <dsp:nvSpPr>
        <dsp:cNvPr id="0" name=""/>
        <dsp:cNvSpPr/>
      </dsp:nvSpPr>
      <dsp:spPr>
        <a:xfrm>
          <a:off x="1677516" y="1691620"/>
          <a:ext cx="1450378" cy="676693"/>
        </a:xfrm>
        <a:prstGeom prst="roundRect">
          <a:avLst/>
        </a:prstGeom>
        <a:noFill/>
        <a:ln w="50800" cap="flat" cmpd="sng" algn="ctr">
          <a:solidFill>
            <a:srgbClr val="E6460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a:solidFill>
                <a:schemeClr val="accent6"/>
              </a:solidFill>
            </a:rPr>
            <a:t>Agera, lär</a:t>
          </a:r>
        </a:p>
      </dsp:txBody>
      <dsp:txXfrm>
        <a:off x="1710549" y="1724653"/>
        <a:ext cx="1384312" cy="610627"/>
      </dsp:txXfrm>
    </dsp:sp>
    <dsp:sp modelId="{C1E7E4CE-C317-A341-BE35-F71EC1CAC95F}">
      <dsp:nvSpPr>
        <dsp:cNvPr id="0" name=""/>
        <dsp:cNvSpPr/>
      </dsp:nvSpPr>
      <dsp:spPr>
        <a:xfrm>
          <a:off x="2402705" y="472172"/>
          <a:ext cx="3115590" cy="3115590"/>
        </a:xfrm>
        <a:custGeom>
          <a:avLst/>
          <a:gdLst/>
          <a:ahLst/>
          <a:cxnLst/>
          <a:rect l="0" t="0" r="0" b="0"/>
          <a:pathLst>
            <a:path>
              <a:moveTo>
                <a:pt x="115250" y="969756"/>
              </a:moveTo>
              <a:arcTo wR="1557795" hR="1557795" stAng="12130666" swAng="1826687"/>
            </a:path>
          </a:pathLst>
        </a:custGeom>
        <a:noFill/>
        <a:ln w="31750" cap="flat" cmpd="sng" algn="ctr">
          <a:solidFill>
            <a:srgbClr val="E6460A"/>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E122B-CE17-EA47-9B41-B4A2EE8118EF}">
      <dsp:nvSpPr>
        <dsp:cNvPr id="0" name=""/>
        <dsp:cNvSpPr/>
      </dsp:nvSpPr>
      <dsp:spPr>
        <a:xfrm>
          <a:off x="742526" y="0"/>
          <a:ext cx="8415302" cy="351487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5E5B5A-E55D-574F-AE1A-D8A7D4F86549}">
      <dsp:nvSpPr>
        <dsp:cNvPr id="0" name=""/>
        <dsp:cNvSpPr/>
      </dsp:nvSpPr>
      <dsp:spPr>
        <a:xfrm>
          <a:off x="120" y="1054461"/>
          <a:ext cx="1448797" cy="1405948"/>
        </a:xfrm>
        <a:prstGeom prst="roundRect">
          <a:avLst/>
        </a:prstGeom>
        <a:solidFill>
          <a:schemeClr val="accent1">
            <a:hueOff val="0"/>
            <a:satOff val="0"/>
            <a:lumOff val="0"/>
            <a:alpha val="7482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Digital </a:t>
          </a:r>
          <a:r>
            <a:rPr lang="sv-SE" sz="1600" kern="1200" dirty="0" err="1"/>
            <a:t>triagering</a:t>
          </a:r>
          <a:endParaRPr lang="sv-SE" sz="1600" kern="1200" dirty="0"/>
        </a:p>
      </dsp:txBody>
      <dsp:txXfrm>
        <a:off x="68753" y="1123094"/>
        <a:ext cx="1311531" cy="1268682"/>
      </dsp:txXfrm>
    </dsp:sp>
    <dsp:sp modelId="{9BDE2A35-484C-B646-A39A-E8747F7F110A}">
      <dsp:nvSpPr>
        <dsp:cNvPr id="0" name=""/>
        <dsp:cNvSpPr/>
      </dsp:nvSpPr>
      <dsp:spPr>
        <a:xfrm>
          <a:off x="1690384" y="1054461"/>
          <a:ext cx="1448797" cy="1405948"/>
        </a:xfrm>
        <a:prstGeom prst="roundRect">
          <a:avLst/>
        </a:prstGeom>
        <a:solidFill>
          <a:schemeClr val="accent1">
            <a:hueOff val="0"/>
            <a:satOff val="0"/>
            <a:lumOff val="0"/>
            <a:alpha val="7482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Digitalt </a:t>
          </a:r>
          <a:r>
            <a:rPr lang="sv-SE" sz="1600" kern="1200" dirty="0" err="1"/>
            <a:t>vårdmöte</a:t>
          </a:r>
          <a:endParaRPr lang="sv-SE" sz="1600" kern="1200" dirty="0"/>
        </a:p>
      </dsp:txBody>
      <dsp:txXfrm>
        <a:off x="1759017" y="1123094"/>
        <a:ext cx="1311531" cy="1268682"/>
      </dsp:txXfrm>
    </dsp:sp>
    <dsp:sp modelId="{72788217-E6F4-AE47-B4D4-790403AB0AA4}">
      <dsp:nvSpPr>
        <dsp:cNvPr id="0" name=""/>
        <dsp:cNvSpPr/>
      </dsp:nvSpPr>
      <dsp:spPr>
        <a:xfrm>
          <a:off x="3380647" y="1054461"/>
          <a:ext cx="1448797" cy="1405948"/>
        </a:xfrm>
        <a:prstGeom prst="roundRect">
          <a:avLst/>
        </a:prstGeom>
        <a:solidFill>
          <a:schemeClr val="accent1">
            <a:hueOff val="0"/>
            <a:satOff val="0"/>
            <a:lumOff val="0"/>
            <a:alpha val="7482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Besök vårdcentral</a:t>
          </a:r>
        </a:p>
      </dsp:txBody>
      <dsp:txXfrm>
        <a:off x="3449280" y="1123094"/>
        <a:ext cx="1311531" cy="1268682"/>
      </dsp:txXfrm>
    </dsp:sp>
    <dsp:sp modelId="{1C5BB474-D19D-C04D-9E05-E44360A4F627}">
      <dsp:nvSpPr>
        <dsp:cNvPr id="0" name=""/>
        <dsp:cNvSpPr/>
      </dsp:nvSpPr>
      <dsp:spPr>
        <a:xfrm>
          <a:off x="5070911" y="1054461"/>
          <a:ext cx="1448797" cy="1405948"/>
        </a:xfrm>
        <a:prstGeom prst="roundRect">
          <a:avLst/>
        </a:prstGeom>
        <a:solidFill>
          <a:schemeClr val="accent1">
            <a:hueOff val="0"/>
            <a:satOff val="0"/>
            <a:lumOff val="0"/>
            <a:alpha val="7482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Återbesök</a:t>
          </a:r>
        </a:p>
      </dsp:txBody>
      <dsp:txXfrm>
        <a:off x="5139544" y="1123094"/>
        <a:ext cx="1311531" cy="1268682"/>
      </dsp:txXfrm>
    </dsp:sp>
    <dsp:sp modelId="{F9D23834-C1B6-1C45-A462-64F062420E29}">
      <dsp:nvSpPr>
        <dsp:cNvPr id="0" name=""/>
        <dsp:cNvSpPr/>
      </dsp:nvSpPr>
      <dsp:spPr>
        <a:xfrm>
          <a:off x="6761174" y="1054461"/>
          <a:ext cx="1448797" cy="1405948"/>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Egen-monitorering</a:t>
          </a:r>
        </a:p>
      </dsp:txBody>
      <dsp:txXfrm>
        <a:off x="6829807" y="1123094"/>
        <a:ext cx="1311531" cy="1268682"/>
      </dsp:txXfrm>
    </dsp:sp>
    <dsp:sp modelId="{6613AE17-DB33-324D-9632-42DCC5AF235D}">
      <dsp:nvSpPr>
        <dsp:cNvPr id="0" name=""/>
        <dsp:cNvSpPr/>
      </dsp:nvSpPr>
      <dsp:spPr>
        <a:xfrm>
          <a:off x="8451437" y="1054461"/>
          <a:ext cx="1448797" cy="1405948"/>
        </a:xfrm>
        <a:prstGeom prst="roundRect">
          <a:avLst/>
        </a:prstGeom>
        <a:solidFill>
          <a:schemeClr val="accent1">
            <a:hueOff val="0"/>
            <a:satOff val="0"/>
            <a:lumOff val="0"/>
            <a:alpha val="7482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Uppföljning</a:t>
          </a:r>
        </a:p>
      </dsp:txBody>
      <dsp:txXfrm>
        <a:off x="8520070" y="1123094"/>
        <a:ext cx="1311531" cy="12686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E122B-CE17-EA47-9B41-B4A2EE8118EF}">
      <dsp:nvSpPr>
        <dsp:cNvPr id="0" name=""/>
        <dsp:cNvSpPr/>
      </dsp:nvSpPr>
      <dsp:spPr>
        <a:xfrm>
          <a:off x="747332" y="0"/>
          <a:ext cx="8469772" cy="175678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5E5B5A-E55D-574F-AE1A-D8A7D4F86549}">
      <dsp:nvSpPr>
        <dsp:cNvPr id="0" name=""/>
        <dsp:cNvSpPr/>
      </dsp:nvSpPr>
      <dsp:spPr>
        <a:xfrm>
          <a:off x="121" y="527034"/>
          <a:ext cx="1458174" cy="702713"/>
        </a:xfrm>
        <a:prstGeom prst="roundRect">
          <a:avLst/>
        </a:prstGeom>
        <a:solidFill>
          <a:schemeClr val="accent1">
            <a:hueOff val="0"/>
            <a:satOff val="0"/>
            <a:lumOff val="0"/>
            <a:alpha val="7482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Digital </a:t>
          </a:r>
          <a:r>
            <a:rPr lang="sv-SE" sz="1600" kern="1200" dirty="0" err="1"/>
            <a:t>triagering</a:t>
          </a:r>
          <a:endParaRPr lang="sv-SE" sz="1600" kern="1200" dirty="0"/>
        </a:p>
      </dsp:txBody>
      <dsp:txXfrm>
        <a:off x="34425" y="561338"/>
        <a:ext cx="1389566" cy="634105"/>
      </dsp:txXfrm>
    </dsp:sp>
    <dsp:sp modelId="{9BDE2A35-484C-B646-A39A-E8747F7F110A}">
      <dsp:nvSpPr>
        <dsp:cNvPr id="0" name=""/>
        <dsp:cNvSpPr/>
      </dsp:nvSpPr>
      <dsp:spPr>
        <a:xfrm>
          <a:off x="1701325" y="527034"/>
          <a:ext cx="1458174" cy="702713"/>
        </a:xfrm>
        <a:prstGeom prst="roundRect">
          <a:avLst/>
        </a:prstGeom>
        <a:solidFill>
          <a:schemeClr val="accent1">
            <a:hueOff val="0"/>
            <a:satOff val="0"/>
            <a:lumOff val="0"/>
            <a:alpha val="7482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Digitalt </a:t>
          </a:r>
          <a:r>
            <a:rPr lang="sv-SE" sz="1600" kern="1200" dirty="0" err="1"/>
            <a:t>vårdmöte</a:t>
          </a:r>
          <a:endParaRPr lang="sv-SE" sz="1600" kern="1200" dirty="0"/>
        </a:p>
      </dsp:txBody>
      <dsp:txXfrm>
        <a:off x="1735629" y="561338"/>
        <a:ext cx="1389566" cy="634105"/>
      </dsp:txXfrm>
    </dsp:sp>
    <dsp:sp modelId="{72788217-E6F4-AE47-B4D4-790403AB0AA4}">
      <dsp:nvSpPr>
        <dsp:cNvPr id="0" name=""/>
        <dsp:cNvSpPr/>
      </dsp:nvSpPr>
      <dsp:spPr>
        <a:xfrm>
          <a:off x="3402529" y="527034"/>
          <a:ext cx="1458174" cy="702713"/>
        </a:xfrm>
        <a:prstGeom prst="roundRect">
          <a:avLst/>
        </a:prstGeom>
        <a:solidFill>
          <a:schemeClr val="accent1">
            <a:hueOff val="0"/>
            <a:satOff val="0"/>
            <a:lumOff val="0"/>
            <a:alpha val="7482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Besök vårdcentral</a:t>
          </a:r>
        </a:p>
      </dsp:txBody>
      <dsp:txXfrm>
        <a:off x="3436833" y="561338"/>
        <a:ext cx="1389566" cy="634105"/>
      </dsp:txXfrm>
    </dsp:sp>
    <dsp:sp modelId="{1C5BB474-D19D-C04D-9E05-E44360A4F627}">
      <dsp:nvSpPr>
        <dsp:cNvPr id="0" name=""/>
        <dsp:cNvSpPr/>
      </dsp:nvSpPr>
      <dsp:spPr>
        <a:xfrm>
          <a:off x="5103733" y="527034"/>
          <a:ext cx="1458174" cy="702713"/>
        </a:xfrm>
        <a:prstGeom prst="roundRect">
          <a:avLst/>
        </a:prstGeom>
        <a:solidFill>
          <a:schemeClr val="accent1">
            <a:hueOff val="0"/>
            <a:satOff val="0"/>
            <a:lumOff val="0"/>
            <a:alpha val="7482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Återbesök</a:t>
          </a:r>
        </a:p>
      </dsp:txBody>
      <dsp:txXfrm>
        <a:off x="5138037" y="561338"/>
        <a:ext cx="1389566" cy="634105"/>
      </dsp:txXfrm>
    </dsp:sp>
    <dsp:sp modelId="{F9D23834-C1B6-1C45-A462-64F062420E29}">
      <dsp:nvSpPr>
        <dsp:cNvPr id="0" name=""/>
        <dsp:cNvSpPr/>
      </dsp:nvSpPr>
      <dsp:spPr>
        <a:xfrm>
          <a:off x="6804937" y="527034"/>
          <a:ext cx="1458174" cy="702713"/>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Egen-monitorering</a:t>
          </a:r>
        </a:p>
      </dsp:txBody>
      <dsp:txXfrm>
        <a:off x="6839241" y="561338"/>
        <a:ext cx="1389566" cy="634105"/>
      </dsp:txXfrm>
    </dsp:sp>
    <dsp:sp modelId="{6613AE17-DB33-324D-9632-42DCC5AF235D}">
      <dsp:nvSpPr>
        <dsp:cNvPr id="0" name=""/>
        <dsp:cNvSpPr/>
      </dsp:nvSpPr>
      <dsp:spPr>
        <a:xfrm>
          <a:off x="8506141" y="527034"/>
          <a:ext cx="1458174" cy="702713"/>
        </a:xfrm>
        <a:prstGeom prst="roundRect">
          <a:avLst/>
        </a:prstGeom>
        <a:solidFill>
          <a:schemeClr val="accent1">
            <a:hueOff val="0"/>
            <a:satOff val="0"/>
            <a:lumOff val="0"/>
            <a:alpha val="7482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t>Uppföljning</a:t>
          </a:r>
        </a:p>
      </dsp:txBody>
      <dsp:txXfrm>
        <a:off x="8540445" y="561338"/>
        <a:ext cx="1389566" cy="634105"/>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FBED8-C706-4A98-B362-57E6DE3AFC97}" type="datetimeFigureOut">
              <a:rPr lang="sv-SE" smtClean="0"/>
              <a:t>2022-03-17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23546-6BE9-4246-BD0A-1D60B0E71394}" type="slidenum">
              <a:rPr lang="sv-SE" smtClean="0"/>
              <a:t>‹#›</a:t>
            </a:fld>
            <a:endParaRPr lang="sv-SE"/>
          </a:p>
        </p:txBody>
      </p:sp>
    </p:spTree>
    <p:extLst>
      <p:ext uri="{BB962C8B-B14F-4D97-AF65-F5344CB8AC3E}">
        <p14:creationId xmlns:p14="http://schemas.microsoft.com/office/powerpoint/2010/main" val="247272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kunskapsstyrningvard.se/kunskapsstyrninghalsoochsjukvard/kunskapsstod/publiceradekunskapsstod/struktureradvardinformation/enhetligterminologiforkunskapsstod.56143.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kunskapsstyrningvard.se/kunskapsstyrninghalsoochsjukvard/kunskapsstod/publiceradekunskapsstod/struktureradvardinformation/enhetligterminologiforkunskapsstod.56143.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FE23546-6BE9-4246-BD0A-1D60B0E71394}" type="slidenum">
              <a:rPr lang="sv-SE" smtClean="0"/>
              <a:t>1</a:t>
            </a:fld>
            <a:endParaRPr lang="sv-SE"/>
          </a:p>
        </p:txBody>
      </p:sp>
    </p:spTree>
    <p:extLst>
      <p:ext uri="{BB962C8B-B14F-4D97-AF65-F5344CB8AC3E}">
        <p14:creationId xmlns:p14="http://schemas.microsoft.com/office/powerpoint/2010/main" val="2164271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Budskap</a:t>
            </a:r>
            <a:r>
              <a:rPr lang="sv-SE" dirty="0"/>
              <a:t>: Den snabba teknikutvecklingen driver och möjliggör</a:t>
            </a:r>
            <a:r>
              <a:rPr lang="sv-SE" sz="1200" b="0" i="0" kern="1200" dirty="0">
                <a:solidFill>
                  <a:schemeClr val="tx1"/>
                </a:solidFill>
                <a:effectLst/>
                <a:latin typeface="+mn-lt"/>
                <a:ea typeface="+mn-ea"/>
                <a:cs typeface="+mn-cs"/>
              </a:rPr>
              <a:t> att tidigare stationära enheter nu kan vara mobila och kroppsnära. </a:t>
            </a:r>
            <a:endParaRPr lang="sv-SE" dirty="0"/>
          </a:p>
        </p:txBody>
      </p:sp>
      <p:sp>
        <p:nvSpPr>
          <p:cNvPr id="4" name="Platshållare för bildnummer 3"/>
          <p:cNvSpPr>
            <a:spLocks noGrp="1"/>
          </p:cNvSpPr>
          <p:nvPr>
            <p:ph type="sldNum" sz="quarter" idx="5"/>
          </p:nvPr>
        </p:nvSpPr>
        <p:spPr/>
        <p:txBody>
          <a:bodyPr/>
          <a:lstStyle/>
          <a:p>
            <a:fld id="{AFE23546-6BE9-4246-BD0A-1D60B0E71394}" type="slidenum">
              <a:rPr lang="sv-SE" smtClean="0"/>
              <a:t>11</a:t>
            </a:fld>
            <a:endParaRPr lang="sv-SE"/>
          </a:p>
        </p:txBody>
      </p:sp>
    </p:spTree>
    <p:extLst>
      <p:ext uri="{BB962C8B-B14F-4D97-AF65-F5344CB8AC3E}">
        <p14:creationId xmlns:p14="http://schemas.microsoft.com/office/powerpoint/2010/main" val="1902047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Budskap: </a:t>
            </a:r>
            <a:r>
              <a:rPr lang="sv-SE" b="0" dirty="0"/>
              <a:t>Individen har sedan länge registrerat hälsodata via olika konsument-</a:t>
            </a:r>
            <a:r>
              <a:rPr lang="sv-SE" b="0" dirty="0" err="1"/>
              <a:t>appar</a:t>
            </a:r>
            <a:r>
              <a:rPr lang="sv-SE" b="0" dirty="0"/>
              <a:t>. Med de växande digitala tjänster som vården erbjuden uppstår en allt större mängd hälsodata om patienten. Idag finns inget samutnyttjande.</a:t>
            </a:r>
          </a:p>
        </p:txBody>
      </p:sp>
      <p:sp>
        <p:nvSpPr>
          <p:cNvPr id="4" name="Platshållare för bildnummer 3"/>
          <p:cNvSpPr>
            <a:spLocks noGrp="1"/>
          </p:cNvSpPr>
          <p:nvPr>
            <p:ph type="sldNum" sz="quarter" idx="5"/>
          </p:nvPr>
        </p:nvSpPr>
        <p:spPr/>
        <p:txBody>
          <a:bodyPr/>
          <a:lstStyle/>
          <a:p>
            <a:fld id="{AFE23546-6BE9-4246-BD0A-1D60B0E71394}" type="slidenum">
              <a:rPr lang="sv-SE" smtClean="0"/>
              <a:t>12</a:t>
            </a:fld>
            <a:endParaRPr lang="sv-SE"/>
          </a:p>
        </p:txBody>
      </p:sp>
    </p:spTree>
    <p:extLst>
      <p:ext uri="{BB962C8B-B14F-4D97-AF65-F5344CB8AC3E}">
        <p14:creationId xmlns:p14="http://schemas.microsoft.com/office/powerpoint/2010/main" val="1350129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Budskap: </a:t>
            </a:r>
            <a:r>
              <a:rPr lang="sv-SE" b="0" dirty="0"/>
              <a:t>Tekniken för att </a:t>
            </a:r>
            <a:r>
              <a:rPr lang="sv-SE" b="0" dirty="0" err="1"/>
              <a:t>monitorera</a:t>
            </a:r>
            <a:r>
              <a:rPr lang="sv-SE" b="0" dirty="0"/>
              <a:t> en stor mängd olika symtom finns redan på plats.</a:t>
            </a:r>
          </a:p>
        </p:txBody>
      </p:sp>
      <p:sp>
        <p:nvSpPr>
          <p:cNvPr id="4" name="Platshållare för bildnummer 3"/>
          <p:cNvSpPr>
            <a:spLocks noGrp="1"/>
          </p:cNvSpPr>
          <p:nvPr>
            <p:ph type="sldNum" sz="quarter" idx="5"/>
          </p:nvPr>
        </p:nvSpPr>
        <p:spPr/>
        <p:txBody>
          <a:bodyPr/>
          <a:lstStyle/>
          <a:p>
            <a:fld id="{AFE23546-6BE9-4246-BD0A-1D60B0E71394}" type="slidenum">
              <a:rPr lang="sv-SE" smtClean="0"/>
              <a:t>13</a:t>
            </a:fld>
            <a:endParaRPr lang="sv-SE"/>
          </a:p>
        </p:txBody>
      </p:sp>
    </p:spTree>
    <p:extLst>
      <p:ext uri="{BB962C8B-B14F-4D97-AF65-F5344CB8AC3E}">
        <p14:creationId xmlns:p14="http://schemas.microsoft.com/office/powerpoint/2010/main" val="1365871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Budskap: </a:t>
            </a:r>
            <a:r>
              <a:rPr lang="sv-SE" b="0" dirty="0"/>
              <a:t>Kort, grundläggande beskrivning av egenmonitorering.</a:t>
            </a:r>
          </a:p>
        </p:txBody>
      </p:sp>
      <p:sp>
        <p:nvSpPr>
          <p:cNvPr id="4" name="Platshållare för bildnummer 3"/>
          <p:cNvSpPr>
            <a:spLocks noGrp="1"/>
          </p:cNvSpPr>
          <p:nvPr>
            <p:ph type="sldNum" sz="quarter" idx="5"/>
          </p:nvPr>
        </p:nvSpPr>
        <p:spPr/>
        <p:txBody>
          <a:bodyPr/>
          <a:lstStyle/>
          <a:p>
            <a:fld id="{AFE23546-6BE9-4246-BD0A-1D60B0E71394}" type="slidenum">
              <a:rPr lang="sv-SE" smtClean="0"/>
              <a:t>15</a:t>
            </a:fld>
            <a:endParaRPr lang="sv-SE"/>
          </a:p>
        </p:txBody>
      </p:sp>
    </p:spTree>
    <p:extLst>
      <p:ext uri="{BB962C8B-B14F-4D97-AF65-F5344CB8AC3E}">
        <p14:creationId xmlns:p14="http://schemas.microsoft.com/office/powerpoint/2010/main" val="1376666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Tx/>
              <a:buNone/>
            </a:pPr>
            <a:r>
              <a:rPr lang="sv-SE" b="1" dirty="0"/>
              <a:t>Budskap</a:t>
            </a:r>
            <a:r>
              <a:rPr lang="sv-SE" dirty="0"/>
              <a:t>: Definition Egenmonitorering fastställd av SKR Kompetensforum i  juni 2021.</a:t>
            </a:r>
          </a:p>
          <a:p>
            <a:pPr>
              <a:buFontTx/>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Annan information om bilden:</a:t>
            </a:r>
          </a:p>
          <a:p>
            <a:pPr>
              <a:buFontTx/>
              <a:buNone/>
            </a:pPr>
            <a:r>
              <a:rPr lang="sv-SE" dirty="0"/>
              <a:t>Arbete pågår kring definitionen</a:t>
            </a:r>
          </a:p>
          <a:p>
            <a:pPr lvl="1">
              <a:buFont typeface="Arial" panose="020B0604020202020204" pitchFamily="34" charset="0"/>
              <a:buChar char="•"/>
            </a:pPr>
            <a:r>
              <a:rPr lang="sv-SE" dirty="0"/>
              <a:t>Begreppet publicerat i system för kunskapsstyrnings termlista, </a:t>
            </a:r>
            <a:r>
              <a:rPr lang="sv-SE" dirty="0">
                <a:hlinkClick r:id="rId3"/>
              </a:rPr>
              <a:t>se länk</a:t>
            </a:r>
            <a:endParaRPr lang="sv-SE" dirty="0"/>
          </a:p>
          <a:p>
            <a:pPr lvl="1">
              <a:buFont typeface="Arial" panose="020B0604020202020204" pitchFamily="34" charset="0"/>
              <a:buChar char="•"/>
            </a:pPr>
            <a:r>
              <a:rPr lang="sv-SE" dirty="0"/>
              <a:t>Nästa steg Socialstyrelsens termbank</a:t>
            </a:r>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E23546-6BE9-4246-BD0A-1D60B0E7139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556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Tx/>
              <a:buNone/>
            </a:pPr>
            <a:r>
              <a:rPr lang="sv-SE" b="1" dirty="0"/>
              <a:t>Budskap</a:t>
            </a:r>
            <a:r>
              <a:rPr lang="sv-SE" dirty="0"/>
              <a:t>: Definition Egenmonitorering fastställd av SKR Kompetensforum i  juni 2021.</a:t>
            </a:r>
          </a:p>
          <a:p>
            <a:pPr>
              <a:buFontTx/>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Annan information om bilden:</a:t>
            </a:r>
          </a:p>
          <a:p>
            <a:pPr>
              <a:buFontTx/>
              <a:buNone/>
            </a:pPr>
            <a:r>
              <a:rPr lang="sv-SE" dirty="0"/>
              <a:t>Arbete pågår kring definitionen</a:t>
            </a:r>
          </a:p>
          <a:p>
            <a:pPr lvl="1">
              <a:buFont typeface="Arial" panose="020B0604020202020204" pitchFamily="34" charset="0"/>
              <a:buChar char="•"/>
            </a:pPr>
            <a:r>
              <a:rPr lang="sv-SE" dirty="0"/>
              <a:t>Begreppet publicerat i system för kunskapsstyrnings termlista, </a:t>
            </a:r>
            <a:r>
              <a:rPr lang="sv-SE" dirty="0">
                <a:hlinkClick r:id="rId3"/>
              </a:rPr>
              <a:t>se länk</a:t>
            </a:r>
            <a:endParaRPr lang="sv-SE" dirty="0"/>
          </a:p>
          <a:p>
            <a:pPr lvl="1">
              <a:buFont typeface="Arial" panose="020B0604020202020204" pitchFamily="34" charset="0"/>
              <a:buChar char="•"/>
            </a:pPr>
            <a:r>
              <a:rPr lang="sv-SE" dirty="0"/>
              <a:t>Nästa steg Socialstyrelsens termbank</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E23546-6BE9-4246-BD0A-1D60B0E7139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872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Budskap:  </a:t>
            </a:r>
            <a:r>
              <a:rPr lang="sv-SE" b="0" dirty="0"/>
              <a:t>Sammanfattning av fördelarna med egenmonitorering för både patient och vård.</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E23546-6BE9-4246-BD0A-1D60B0E7139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859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Budskap: Fördelarna med egenmonitorering för patient/brukare.</a:t>
            </a:r>
          </a:p>
        </p:txBody>
      </p:sp>
      <p:sp>
        <p:nvSpPr>
          <p:cNvPr id="4" name="Platshållare för bildnummer 3"/>
          <p:cNvSpPr>
            <a:spLocks noGrp="1"/>
          </p:cNvSpPr>
          <p:nvPr>
            <p:ph type="sldNum" sz="quarter" idx="5"/>
          </p:nvPr>
        </p:nvSpPr>
        <p:spPr/>
        <p:txBody>
          <a:bodyPr/>
          <a:lstStyle/>
          <a:p>
            <a:fld id="{AFE23546-6BE9-4246-BD0A-1D60B0E71394}" type="slidenum">
              <a:rPr lang="sv-SE" smtClean="0"/>
              <a:t>19</a:t>
            </a:fld>
            <a:endParaRPr lang="sv-SE"/>
          </a:p>
        </p:txBody>
      </p:sp>
    </p:spTree>
    <p:extLst>
      <p:ext uri="{BB962C8B-B14F-4D97-AF65-F5344CB8AC3E}">
        <p14:creationId xmlns:p14="http://schemas.microsoft.com/office/powerpoint/2010/main" val="2356762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Budskap: Fördelarna med egenmonitorering för medarbetaren.</a:t>
            </a:r>
          </a:p>
          <a:p>
            <a:endParaRPr lang="sv-SE" dirty="0"/>
          </a:p>
        </p:txBody>
      </p:sp>
      <p:sp>
        <p:nvSpPr>
          <p:cNvPr id="4" name="Platshållare för bildnummer 3"/>
          <p:cNvSpPr>
            <a:spLocks noGrp="1"/>
          </p:cNvSpPr>
          <p:nvPr>
            <p:ph type="sldNum" sz="quarter" idx="5"/>
          </p:nvPr>
        </p:nvSpPr>
        <p:spPr/>
        <p:txBody>
          <a:bodyPr/>
          <a:lstStyle/>
          <a:p>
            <a:fld id="{AFE23546-6BE9-4246-BD0A-1D60B0E71394}" type="slidenum">
              <a:rPr lang="sv-SE" smtClean="0"/>
              <a:t>20</a:t>
            </a:fld>
            <a:endParaRPr lang="sv-SE"/>
          </a:p>
        </p:txBody>
      </p:sp>
    </p:spTree>
    <p:extLst>
      <p:ext uri="{BB962C8B-B14F-4D97-AF65-F5344CB8AC3E}">
        <p14:creationId xmlns:p14="http://schemas.microsoft.com/office/powerpoint/2010/main" val="1939993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Budskap</a:t>
            </a:r>
            <a:r>
              <a:rPr lang="sv-SE" dirty="0"/>
              <a:t>: Fördelarna med egenmonitorering för organisationen.</a:t>
            </a:r>
          </a:p>
          <a:p>
            <a:endParaRPr lang="sv-SE" dirty="0"/>
          </a:p>
        </p:txBody>
      </p:sp>
      <p:sp>
        <p:nvSpPr>
          <p:cNvPr id="4" name="Platshållare för bildnummer 3"/>
          <p:cNvSpPr>
            <a:spLocks noGrp="1"/>
          </p:cNvSpPr>
          <p:nvPr>
            <p:ph type="sldNum" sz="quarter" idx="5"/>
          </p:nvPr>
        </p:nvSpPr>
        <p:spPr/>
        <p:txBody>
          <a:bodyPr/>
          <a:lstStyle/>
          <a:p>
            <a:fld id="{AFE23546-6BE9-4246-BD0A-1D60B0E71394}" type="slidenum">
              <a:rPr lang="sv-SE" smtClean="0"/>
              <a:t>21</a:t>
            </a:fld>
            <a:endParaRPr lang="sv-SE"/>
          </a:p>
        </p:txBody>
      </p:sp>
    </p:spTree>
    <p:extLst>
      <p:ext uri="{BB962C8B-B14F-4D97-AF65-F5344CB8AC3E}">
        <p14:creationId xmlns:p14="http://schemas.microsoft.com/office/powerpoint/2010/main" val="3912794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E23546-6BE9-4246-BD0A-1D60B0E7139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48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kern="1200" dirty="0">
                <a:solidFill>
                  <a:schemeClr val="tx1"/>
                </a:solidFill>
                <a:effectLst/>
                <a:latin typeface="+mn-lt"/>
                <a:ea typeface="+mn-ea"/>
                <a:cs typeface="+mn-cs"/>
              </a:rPr>
              <a:t>Budskap</a:t>
            </a:r>
            <a:r>
              <a:rPr lang="sv-SE" sz="1200" kern="1200" dirty="0">
                <a:solidFill>
                  <a:schemeClr val="tx1"/>
                </a:solidFill>
                <a:effectLst/>
                <a:latin typeface="+mn-lt"/>
                <a:ea typeface="+mn-ea"/>
                <a:cs typeface="+mn-cs"/>
              </a:rPr>
              <a:t>: Monitorering av kroniskt sjuka är det område inom egenmonitorering som kommit längst i Sverige. Bilden visar exempel på detta samt att egenmonitorering är ett arbetssätt som kan tillämpas i flera andra sammanhang.</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1B7C5-0DFB-BF42-A057-F9A7F921AF5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89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kern="1200" dirty="0">
                <a:solidFill>
                  <a:schemeClr val="tx1"/>
                </a:solidFill>
                <a:effectLst/>
                <a:latin typeface="+mn-lt"/>
                <a:ea typeface="+mn-ea"/>
                <a:cs typeface="+mn-cs"/>
              </a:rPr>
              <a:t>Filmexempel</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1B7C5-0DFB-BF42-A057-F9A7F921AF5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89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Budskap: </a:t>
            </a:r>
            <a:r>
              <a:rPr lang="sv-SE" sz="1200" b="0" kern="1200" dirty="0">
                <a:solidFill>
                  <a:schemeClr val="tx1"/>
                </a:solidFill>
                <a:effectLst/>
                <a:latin typeface="+mn-lt"/>
                <a:ea typeface="+mn-ea"/>
                <a:cs typeface="+mn-cs"/>
              </a:rPr>
              <a:t>Egenmonitorering är ett viktigt verktyg i att kunna mäta behandlingsresultat. Exemplifiering från ett terapiområde, diabetes, där egenmonitorering använts under många år. </a:t>
            </a:r>
          </a:p>
          <a:p>
            <a:endParaRPr lang="sv-S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Annan information om bilden:</a:t>
            </a:r>
          </a:p>
          <a:p>
            <a:r>
              <a:rPr lang="sv-SE" sz="1200" b="0" i="0" kern="1200" dirty="0">
                <a:solidFill>
                  <a:schemeClr val="tx1"/>
                </a:solidFill>
                <a:effectLst/>
                <a:latin typeface="+mn-lt"/>
                <a:ea typeface="+mn-ea"/>
                <a:cs typeface="+mn-cs"/>
              </a:rPr>
              <a:t>HbA1c är ett blodprov som visar nivån av blodsocker under de senaste två till tre månaderna innan en provtagning. Provet kallas därför ibland för långtidssocker. HbA1c </a:t>
            </a:r>
            <a:r>
              <a:rPr lang="sv-SE" sz="1200" b="0" i="0" u="none" strike="noStrike" kern="1200" dirty="0">
                <a:solidFill>
                  <a:schemeClr val="tx1"/>
                </a:solidFill>
                <a:effectLst/>
                <a:latin typeface="+mn-lt"/>
                <a:ea typeface="+mn-ea"/>
                <a:cs typeface="+mn-cs"/>
              </a:rPr>
              <a:t>visar hur bra diabetesbehandlingen fungerar, ett lägre värde = bättre behandlingsresultat.</a:t>
            </a:r>
            <a:endParaRPr lang="sv-SE" b="0" dirty="0"/>
          </a:p>
        </p:txBody>
      </p:sp>
      <p:sp>
        <p:nvSpPr>
          <p:cNvPr id="4" name="Platshållare för bildnummer 3"/>
          <p:cNvSpPr>
            <a:spLocks noGrp="1"/>
          </p:cNvSpPr>
          <p:nvPr>
            <p:ph type="sldNum" sz="quarter" idx="5"/>
          </p:nvPr>
        </p:nvSpPr>
        <p:spPr/>
        <p:txBody>
          <a:bodyPr/>
          <a:lstStyle/>
          <a:p>
            <a:fld id="{AFE23546-6BE9-4246-BD0A-1D60B0E71394}" type="slidenum">
              <a:rPr lang="sv-SE" smtClean="0"/>
              <a:t>24</a:t>
            </a:fld>
            <a:endParaRPr lang="sv-SE"/>
          </a:p>
        </p:txBody>
      </p:sp>
    </p:spTree>
    <p:extLst>
      <p:ext uri="{BB962C8B-B14F-4D97-AF65-F5344CB8AC3E}">
        <p14:creationId xmlns:p14="http://schemas.microsoft.com/office/powerpoint/2010/main" val="3810098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b="1" kern="1200" dirty="0">
                <a:solidFill>
                  <a:schemeClr val="tx1"/>
                </a:solidFill>
                <a:effectLst/>
                <a:latin typeface="+mn-lt"/>
                <a:ea typeface="+mn-ea"/>
                <a:cs typeface="+mn-cs"/>
              </a:rPr>
              <a:t>Budskap</a:t>
            </a:r>
            <a:r>
              <a:rPr lang="sv-SE" sz="1200" kern="1200" dirty="0">
                <a:solidFill>
                  <a:schemeClr val="tx1"/>
                </a:solidFill>
                <a:effectLst/>
                <a:latin typeface="+mn-lt"/>
                <a:ea typeface="+mn-ea"/>
                <a:cs typeface="+mn-cs"/>
              </a:rPr>
              <a:t>: Genomsnittlig bild av hur långt Sverige har kommit i införandet av egenmonitorering.</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E23546-6BE9-4246-BD0A-1D60B0E7139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205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Budskap: </a:t>
            </a:r>
            <a:r>
              <a:rPr lang="sv-SE" sz="1200" dirty="0"/>
              <a:t>Exempel på övergripande steg vid införande av egenmonitorering.</a:t>
            </a:r>
            <a:endParaRPr lang="sv-SE" dirty="0"/>
          </a:p>
        </p:txBody>
      </p:sp>
      <p:sp>
        <p:nvSpPr>
          <p:cNvPr id="4" name="Platshållare för bildnummer 3"/>
          <p:cNvSpPr>
            <a:spLocks noGrp="1"/>
          </p:cNvSpPr>
          <p:nvPr>
            <p:ph type="sldNum" sz="quarter" idx="5"/>
          </p:nvPr>
        </p:nvSpPr>
        <p:spPr/>
        <p:txBody>
          <a:bodyPr/>
          <a:lstStyle/>
          <a:p>
            <a:fld id="{AFE23546-6BE9-4246-BD0A-1D60B0E71394}" type="slidenum">
              <a:rPr lang="sv-SE" smtClean="0"/>
              <a:t>27</a:t>
            </a:fld>
            <a:endParaRPr lang="sv-SE"/>
          </a:p>
        </p:txBody>
      </p:sp>
    </p:spTree>
    <p:extLst>
      <p:ext uri="{BB962C8B-B14F-4D97-AF65-F5344CB8AC3E}">
        <p14:creationId xmlns:p14="http://schemas.microsoft.com/office/powerpoint/2010/main" val="3871685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b="1" kern="1200" dirty="0">
                <a:solidFill>
                  <a:schemeClr val="tx1"/>
                </a:solidFill>
                <a:effectLst/>
                <a:latin typeface="+mn-lt"/>
                <a:ea typeface="+mn-ea"/>
                <a:cs typeface="+mn-cs"/>
              </a:rPr>
              <a:t>Budskap</a:t>
            </a:r>
            <a:r>
              <a:rPr lang="sv-SE" sz="1200" kern="1200" dirty="0">
                <a:solidFill>
                  <a:schemeClr val="tx1"/>
                </a:solidFill>
                <a:effectLst/>
                <a:latin typeface="+mn-lt"/>
                <a:ea typeface="+mn-ea"/>
                <a:cs typeface="+mn-cs"/>
              </a:rPr>
              <a:t>: I Sverige finns aktörer som erbjuder egenmonitorering som rikstäckande tjänst som i vissa fall är bekostade med offentliga medel.</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E23546-6BE9-4246-BD0A-1D60B0E7139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480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Budskap: Beskrivning av vad Kompetensforum Egenmonitorering är och syftet med nätverket.</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E23546-6BE9-4246-BD0A-1D60B0E7139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299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00050" rtl="0" eaLnBrk="1" fontAlgn="auto" latinLnBrk="0" hangingPunct="1">
              <a:lnSpc>
                <a:spcPct val="85000"/>
              </a:lnSpc>
              <a:spcBef>
                <a:spcPct val="0"/>
              </a:spcBef>
              <a:spcAft>
                <a:spcPts val="30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n-ea"/>
                <a:cs typeface="+mn-cs"/>
              </a:rPr>
              <a:t>Budskap: </a:t>
            </a:r>
            <a:r>
              <a:rPr kumimoji="0" lang="sv-SE" sz="1100" b="0" i="0" u="none" strike="noStrike" kern="1200" cap="none" spc="0" normalizeH="0" baseline="0" noProof="0" dirty="0">
                <a:ln>
                  <a:noFill/>
                </a:ln>
                <a:solidFill>
                  <a:prstClr val="black"/>
                </a:solidFill>
                <a:effectLst/>
                <a:uLnTx/>
                <a:uFillTx/>
                <a:latin typeface="Arial"/>
                <a:ea typeface="+mn-ea"/>
                <a:cs typeface="+mn-cs"/>
              </a:rPr>
              <a:t>Det är många frågeställningar som behöver diskuteras och beslut som behöver tas vid införande av egenmonitorering.</a:t>
            </a:r>
          </a:p>
          <a:p>
            <a:pPr marL="0" marR="0" lvl="0" indent="0" algn="l" defTabSz="400050" rtl="0" eaLnBrk="1" fontAlgn="auto" latinLnBrk="0" hangingPunct="1">
              <a:lnSpc>
                <a:spcPct val="85000"/>
              </a:lnSpc>
              <a:spcBef>
                <a:spcPct val="0"/>
              </a:spcBef>
              <a:spcAft>
                <a:spcPts val="300"/>
              </a:spcAft>
              <a:buClrTx/>
              <a:buSzTx/>
              <a:buFontTx/>
              <a:buNone/>
              <a:tabLst/>
              <a:defRPr/>
            </a:pPr>
            <a:endParaRPr kumimoji="0" lang="sv-SE" sz="1100" b="1" i="0" u="none" strike="noStrike" kern="1200" cap="none" spc="0" normalizeH="0" baseline="0" noProof="0" dirty="0">
              <a:ln>
                <a:noFill/>
              </a:ln>
              <a:solidFill>
                <a:prstClr val="black"/>
              </a:solidFill>
              <a:effectLst/>
              <a:uLnTx/>
              <a:uFillTx/>
              <a:latin typeface="Arial"/>
              <a:ea typeface="+mn-ea"/>
              <a:cs typeface="+mn-cs"/>
            </a:endParaRPr>
          </a:p>
          <a:p>
            <a:r>
              <a:rPr lang="sv-SE" sz="1100" b="1" kern="1200" dirty="0">
                <a:solidFill>
                  <a:schemeClr val="tx1"/>
                </a:solidFill>
                <a:effectLst/>
                <a:latin typeface="+mn-lt"/>
                <a:ea typeface="+mn-ea"/>
                <a:cs typeface="+mn-cs"/>
              </a:rPr>
              <a:t>Annan information om bilden:</a:t>
            </a:r>
          </a:p>
          <a:p>
            <a:endParaRPr lang="sv-SE" sz="1100" b="1" kern="1200" dirty="0">
              <a:solidFill>
                <a:schemeClr val="tx1"/>
              </a:solidFill>
              <a:effectLst/>
              <a:latin typeface="+mn-lt"/>
              <a:ea typeface="+mn-ea"/>
              <a:cs typeface="+mn-cs"/>
            </a:endParaRPr>
          </a:p>
          <a:p>
            <a:r>
              <a:rPr lang="sv-SE" sz="1100" b="1" kern="1200" dirty="0">
                <a:solidFill>
                  <a:schemeClr val="tx1"/>
                </a:solidFill>
                <a:effectLst/>
                <a:latin typeface="+mn-lt"/>
                <a:ea typeface="+mn-ea"/>
                <a:cs typeface="+mn-cs"/>
              </a:rPr>
              <a:t>Innehåll bakom rubrikerna</a:t>
            </a:r>
          </a:p>
          <a:p>
            <a:pPr marL="0" marR="0" lvl="0" indent="0" algn="l" defTabSz="400050" rtl="0" eaLnBrk="1" fontAlgn="auto" latinLnBrk="0" hangingPunct="1">
              <a:lnSpc>
                <a:spcPct val="85000"/>
              </a:lnSpc>
              <a:spcBef>
                <a:spcPct val="0"/>
              </a:spcBef>
              <a:spcAft>
                <a:spcPts val="30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n-ea"/>
                <a:cs typeface="+mn-cs"/>
              </a:rPr>
              <a:t>Behov och syfte</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Önskade effekter; livskvalitet, antal vårdbesök, omställning av vården, konkurrenskraft, kliniska och samhällsekonomiska</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Val av patient- eller diagnosgrupp</a:t>
            </a:r>
          </a:p>
          <a:p>
            <a:pPr algn="l"/>
            <a:endParaRPr lang="sv-SE" dirty="0"/>
          </a:p>
          <a:p>
            <a:pPr marL="0" marR="0" lvl="0" indent="0" algn="l" defTabSz="400050" rtl="0" eaLnBrk="1" fontAlgn="auto" latinLnBrk="0" hangingPunct="1">
              <a:lnSpc>
                <a:spcPct val="85000"/>
              </a:lnSpc>
              <a:spcBef>
                <a:spcPct val="0"/>
              </a:spcBef>
              <a:spcAft>
                <a:spcPts val="30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n-ea"/>
                <a:cs typeface="+mn-cs"/>
              </a:rPr>
              <a:t>Utformning och innehåll</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 Ansvar och roller</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Regional eller nationell tjänst</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Primärvård</a:t>
            </a:r>
            <a:r>
              <a:rPr lang="sv-SE" sz="1000" dirty="0">
                <a:solidFill>
                  <a:prstClr val="black"/>
                </a:solidFill>
                <a:latin typeface="Arial"/>
              </a:rPr>
              <a:t> eller </a:t>
            </a:r>
            <a:r>
              <a:rPr kumimoji="0" lang="sv-SE" sz="1000" b="0" i="0" u="none" strike="noStrike" kern="1200" cap="none" spc="0" normalizeH="0" baseline="0" noProof="0" dirty="0">
                <a:ln>
                  <a:noFill/>
                </a:ln>
                <a:solidFill>
                  <a:prstClr val="black"/>
                </a:solidFill>
                <a:effectLst/>
                <a:uLnTx/>
                <a:uFillTx/>
                <a:latin typeface="Arial"/>
                <a:ea typeface="+mn-ea"/>
                <a:cs typeface="+mn-cs"/>
              </a:rPr>
              <a:t>specialistvård</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Lokal eller central monitoreringscentral</a:t>
            </a:r>
          </a:p>
          <a:p>
            <a:pPr marL="57150" marR="0" lvl="1" indent="-57150" algn="l" defTabSz="311150" rtl="0" eaLnBrk="1" fontAlgn="auto" latinLnBrk="0" hangingPunct="1">
              <a:lnSpc>
                <a:spcPct val="85000"/>
              </a:lnSpc>
              <a:spcBef>
                <a:spcPct val="0"/>
              </a:spcBef>
              <a:spcAft>
                <a:spcPts val="300"/>
              </a:spcAft>
              <a:buClrTx/>
              <a:buSzTx/>
              <a:buFontTx/>
              <a:buChar char="••"/>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00050" rtl="0" eaLnBrk="1" fontAlgn="auto" latinLnBrk="0" hangingPunct="1">
              <a:lnSpc>
                <a:spcPct val="85000"/>
              </a:lnSpc>
              <a:spcBef>
                <a:spcPct val="0"/>
              </a:spcBef>
              <a:spcAft>
                <a:spcPts val="30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n-ea"/>
                <a:cs typeface="+mn-cs"/>
              </a:rPr>
              <a:t>Kliniska vägval</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Inkluderingskriterier</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Monitoreringsintervall</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Kliniska gränsvärden</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Exkluderingskriterier</a:t>
            </a:r>
          </a:p>
          <a:p>
            <a:pPr marL="57150" marR="0" lvl="1" indent="-57150" algn="l" defTabSz="311150" rtl="0" eaLnBrk="1" fontAlgn="auto" latinLnBrk="0" hangingPunct="1">
              <a:lnSpc>
                <a:spcPct val="85000"/>
              </a:lnSpc>
              <a:spcBef>
                <a:spcPct val="0"/>
              </a:spcBef>
              <a:spcAft>
                <a:spcPts val="300"/>
              </a:spcAft>
              <a:buClrTx/>
              <a:buSzTx/>
              <a:buFontTx/>
              <a:buChar char="••"/>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00050" rtl="0" eaLnBrk="1" fontAlgn="auto" latinLnBrk="0" hangingPunct="1">
              <a:lnSpc>
                <a:spcPct val="85000"/>
              </a:lnSpc>
              <a:spcBef>
                <a:spcPct val="0"/>
              </a:spcBef>
              <a:spcAft>
                <a:spcPts val="30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n-ea"/>
                <a:cs typeface="+mn-cs"/>
              </a:rPr>
              <a:t>Ersättning och finansiering</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Förskrivning, utlåning</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Vem tar kostnaden?</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 Patientavgift?</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Förvaltnings/drifts-kostnad</a:t>
            </a:r>
          </a:p>
          <a:p>
            <a:pPr marL="57150" marR="0" lvl="1" indent="-57150" algn="l" defTabSz="311150" rtl="0" eaLnBrk="1" fontAlgn="auto" latinLnBrk="0" hangingPunct="1">
              <a:lnSpc>
                <a:spcPct val="85000"/>
              </a:lnSpc>
              <a:spcBef>
                <a:spcPct val="0"/>
              </a:spcBef>
              <a:spcAft>
                <a:spcPts val="300"/>
              </a:spcAft>
              <a:buClrTx/>
              <a:buSzTx/>
              <a:buFontTx/>
              <a:buChar char="••"/>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00050" rtl="0" eaLnBrk="1" fontAlgn="auto" latinLnBrk="0" hangingPunct="1">
              <a:lnSpc>
                <a:spcPct val="85000"/>
              </a:lnSpc>
              <a:spcBef>
                <a:spcPct val="0"/>
              </a:spcBef>
              <a:spcAft>
                <a:spcPts val="30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n-ea"/>
                <a:cs typeface="+mn-cs"/>
              </a:rPr>
              <a:t>Teknik</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Infrastruktur/plattform</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Koppling till journalsystem</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Val av sensorer/ medicinteknik och </a:t>
            </a:r>
            <a:r>
              <a:rPr kumimoji="0" lang="sv-SE" sz="1000" b="0" i="0" u="none" strike="noStrike" kern="1200" cap="none" spc="0" normalizeH="0" baseline="0" noProof="0" dirty="0" err="1">
                <a:ln>
                  <a:noFill/>
                </a:ln>
                <a:solidFill>
                  <a:prstClr val="black"/>
                </a:solidFill>
                <a:effectLst/>
                <a:uLnTx/>
                <a:uFillTx/>
                <a:latin typeface="Arial"/>
                <a:ea typeface="+mn-ea"/>
                <a:cs typeface="+mn-cs"/>
              </a:rPr>
              <a:t>appar</a:t>
            </a: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a:p>
            <a:pPr marL="57150" marR="0" lvl="1" indent="-57150" algn="l" defTabSz="311150" rtl="0" eaLnBrk="1" fontAlgn="auto" latinLnBrk="0" hangingPunct="1">
              <a:lnSpc>
                <a:spcPct val="85000"/>
              </a:lnSpc>
              <a:spcBef>
                <a:spcPct val="0"/>
              </a:spcBef>
              <a:spcAft>
                <a:spcPts val="300"/>
              </a:spcAft>
              <a:buClrTx/>
              <a:buSzTx/>
              <a:buFontTx/>
              <a:buChar char="••"/>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00050" rtl="0" eaLnBrk="1" fontAlgn="auto" latinLnBrk="0" hangingPunct="1">
              <a:lnSpc>
                <a:spcPct val="85000"/>
              </a:lnSpc>
              <a:spcBef>
                <a:spcPct val="0"/>
              </a:spcBef>
              <a:spcAft>
                <a:spcPts val="30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n-ea"/>
                <a:cs typeface="+mn-cs"/>
              </a:rPr>
              <a:t>Begrepp/definition</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Enhetlig begrepps-användning</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Betydelse och definition</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Koppling till andra begrepp</a:t>
            </a:r>
          </a:p>
          <a:p>
            <a:pPr marL="57150" marR="0" lvl="1" indent="-57150" algn="l" defTabSz="311150" rtl="0" eaLnBrk="1" fontAlgn="auto" latinLnBrk="0" hangingPunct="1">
              <a:lnSpc>
                <a:spcPct val="85000"/>
              </a:lnSpc>
              <a:spcBef>
                <a:spcPct val="0"/>
              </a:spcBef>
              <a:spcAft>
                <a:spcPts val="300"/>
              </a:spcAft>
              <a:buClrTx/>
              <a:buSzTx/>
              <a:buFontTx/>
              <a:buChar char="••"/>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00050" rtl="0" eaLnBrk="1" fontAlgn="auto" latinLnBrk="0" hangingPunct="1">
              <a:lnSpc>
                <a:spcPct val="85000"/>
              </a:lnSpc>
              <a:spcBef>
                <a:spcPct val="0"/>
              </a:spcBef>
              <a:spcAft>
                <a:spcPts val="30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n-ea"/>
                <a:cs typeface="+mn-cs"/>
              </a:rPr>
              <a:t>Juridik</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Lagring av information (molnet)</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Personuppgiftsansvar/biträde</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Vårdgivarportal och </a:t>
            </a:r>
            <a:r>
              <a:rPr kumimoji="0" lang="sv-SE" sz="1000" b="0" i="0" u="none" strike="noStrike" kern="1200" cap="none" spc="0" normalizeH="0" baseline="0" noProof="0" dirty="0" err="1">
                <a:ln>
                  <a:noFill/>
                </a:ln>
                <a:solidFill>
                  <a:prstClr val="black"/>
                </a:solidFill>
                <a:effectLst/>
                <a:uLnTx/>
                <a:uFillTx/>
                <a:latin typeface="Arial"/>
                <a:ea typeface="+mn-ea"/>
                <a:cs typeface="+mn-cs"/>
              </a:rPr>
              <a:t>patientapp</a:t>
            </a:r>
            <a:r>
              <a:rPr kumimoji="0" lang="sv-SE" sz="1000" b="0" i="0" u="none" strike="noStrike" kern="1200" cap="none" spc="0" normalizeH="0" baseline="0" noProof="0" dirty="0">
                <a:ln>
                  <a:noFill/>
                </a:ln>
                <a:solidFill>
                  <a:prstClr val="black"/>
                </a:solidFill>
                <a:effectLst/>
                <a:uLnTx/>
                <a:uFillTx/>
                <a:latin typeface="Arial"/>
                <a:ea typeface="+mn-ea"/>
                <a:cs typeface="+mn-cs"/>
              </a:rPr>
              <a:t>.</a:t>
            </a:r>
          </a:p>
          <a:p>
            <a:pPr marL="57150" marR="0" lvl="1" indent="-57150" algn="l" defTabSz="311150" rtl="0" eaLnBrk="1" fontAlgn="auto" latinLnBrk="0" hangingPunct="1">
              <a:lnSpc>
                <a:spcPct val="85000"/>
              </a:lnSpc>
              <a:spcBef>
                <a:spcPct val="0"/>
              </a:spcBef>
              <a:spcAft>
                <a:spcPts val="300"/>
              </a:spcAft>
              <a:buClrTx/>
              <a:buSzTx/>
              <a:buFontTx/>
              <a:buChar char="••"/>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a:p>
            <a:pPr marL="57150" marR="0" lvl="1" indent="-57150" algn="l" defTabSz="311150" rtl="0" eaLnBrk="1" fontAlgn="auto" latinLnBrk="0" hangingPunct="1">
              <a:lnSpc>
                <a:spcPct val="85000"/>
              </a:lnSpc>
              <a:spcBef>
                <a:spcPct val="0"/>
              </a:spcBef>
              <a:spcAft>
                <a:spcPts val="300"/>
              </a:spcAft>
              <a:buClrTx/>
              <a:buSzTx/>
              <a:buFontTx/>
              <a:buChar char="••"/>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00050" rtl="0" eaLnBrk="1" fontAlgn="auto" latinLnBrk="0" hangingPunct="1">
              <a:lnSpc>
                <a:spcPct val="85000"/>
              </a:lnSpc>
              <a:spcBef>
                <a:spcPct val="0"/>
              </a:spcBef>
              <a:spcAft>
                <a:spcPts val="30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n-ea"/>
                <a:cs typeface="+mn-cs"/>
              </a:rPr>
              <a:t>Upphandling</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Upphandlingskrav</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Leverantörs-partnerskap</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Leverantörens åtagande</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Avtalsperiod</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Ersättning</a:t>
            </a:r>
          </a:p>
          <a:p>
            <a:pPr marL="57150" marR="0" lvl="1" indent="-57150" algn="l" defTabSz="311150" rtl="0" eaLnBrk="1" fontAlgn="auto" latinLnBrk="0" hangingPunct="1">
              <a:lnSpc>
                <a:spcPct val="85000"/>
              </a:lnSpc>
              <a:spcBef>
                <a:spcPct val="0"/>
              </a:spcBef>
              <a:spcAft>
                <a:spcPts val="300"/>
              </a:spcAft>
              <a:buClrTx/>
              <a:buSzTx/>
              <a:buFontTx/>
              <a:buChar char="••"/>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00050" rtl="0" eaLnBrk="1" fontAlgn="auto" latinLnBrk="0" hangingPunct="1">
              <a:lnSpc>
                <a:spcPct val="85000"/>
              </a:lnSpc>
              <a:spcBef>
                <a:spcPct val="0"/>
              </a:spcBef>
              <a:spcAft>
                <a:spcPts val="30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n-ea"/>
                <a:cs typeface="+mn-cs"/>
              </a:rPr>
              <a:t>Forskning och uppföljning</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 Uppföljningsområde</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Evidens</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Samarbete med forskare och andra vårdgivare</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Finansiering av uppföljning</a:t>
            </a:r>
          </a:p>
          <a:p>
            <a:pPr marL="57150" marR="0" lvl="1" indent="-57150" algn="l" defTabSz="311150" rtl="0" eaLnBrk="1" fontAlgn="auto" latinLnBrk="0" hangingPunct="1">
              <a:lnSpc>
                <a:spcPct val="85000"/>
              </a:lnSpc>
              <a:spcBef>
                <a:spcPct val="0"/>
              </a:spcBef>
              <a:spcAft>
                <a:spcPts val="300"/>
              </a:spcAft>
              <a:buClrTx/>
              <a:buSzTx/>
              <a:buFontTx/>
              <a:buChar char="••"/>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00050" rtl="0" eaLnBrk="1" fontAlgn="auto" latinLnBrk="0" hangingPunct="1">
              <a:lnSpc>
                <a:spcPct val="85000"/>
              </a:lnSpc>
              <a:spcBef>
                <a:spcPct val="0"/>
              </a:spcBef>
              <a:spcAft>
                <a:spcPts val="30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n-ea"/>
                <a:cs typeface="+mn-cs"/>
              </a:rPr>
              <a:t>Förändringsledning</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Piloter</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Införandeprojekt</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Förvaltning</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Information och kommunikation</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Uppföljning</a:t>
            </a:r>
          </a:p>
          <a:p>
            <a:pPr marL="57150" marR="0" lvl="1" indent="-57150" algn="l" defTabSz="311150" rtl="0" eaLnBrk="1" fontAlgn="auto" latinLnBrk="0" hangingPunct="1">
              <a:lnSpc>
                <a:spcPct val="85000"/>
              </a:lnSpc>
              <a:spcBef>
                <a:spcPct val="0"/>
              </a:spcBef>
              <a:spcAft>
                <a:spcPts val="300"/>
              </a:spcAft>
              <a:buClrTx/>
              <a:buSzTx/>
              <a:buFontTx/>
              <a:buChar char="••"/>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00050" rtl="0" eaLnBrk="1" fontAlgn="auto" latinLnBrk="0" hangingPunct="1">
              <a:lnSpc>
                <a:spcPct val="85000"/>
              </a:lnSpc>
              <a:spcBef>
                <a:spcPct val="0"/>
              </a:spcBef>
              <a:spcAft>
                <a:spcPts val="30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n-ea"/>
                <a:cs typeface="+mn-cs"/>
              </a:rPr>
              <a:t>Logistik, support och utbildning</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Vem står för logistiken och supporten?</a:t>
            </a:r>
          </a:p>
          <a:p>
            <a:pPr marL="57150" marR="0" lvl="1" indent="-57150" algn="l" defTabSz="311150" rtl="0" eaLnBrk="1" fontAlgn="auto" latinLnBrk="0" hangingPunct="1">
              <a:lnSpc>
                <a:spcPct val="85000"/>
              </a:lnSpc>
              <a:spcBef>
                <a:spcPct val="0"/>
              </a:spcBef>
              <a:spcAft>
                <a:spcPts val="300"/>
              </a:spcAft>
              <a:buClrTx/>
              <a:buSzTx/>
              <a:buFontTx/>
              <a:buChar char="••"/>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Utbildning av patient och personal</a:t>
            </a:r>
          </a:p>
          <a:p>
            <a:pPr marL="57150" marR="0" lvl="1" indent="-57150" algn="l" defTabSz="311150" rtl="0" eaLnBrk="1" fontAlgn="auto" latinLnBrk="0" hangingPunct="1">
              <a:lnSpc>
                <a:spcPct val="85000"/>
              </a:lnSpc>
              <a:spcBef>
                <a:spcPct val="0"/>
              </a:spcBef>
              <a:spcAft>
                <a:spcPts val="300"/>
              </a:spcAft>
              <a:buClrTx/>
              <a:buSzTx/>
              <a:buFontTx/>
              <a:buChar char="••"/>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a:p>
            <a:pPr marL="57150" marR="0" lvl="1" indent="-57150" algn="l" defTabSz="311150" rtl="0" eaLnBrk="1" fontAlgn="auto" latinLnBrk="0" hangingPunct="1">
              <a:lnSpc>
                <a:spcPct val="85000"/>
              </a:lnSpc>
              <a:spcBef>
                <a:spcPct val="0"/>
              </a:spcBef>
              <a:spcAft>
                <a:spcPts val="300"/>
              </a:spcAft>
              <a:buClrTx/>
              <a:buSzTx/>
              <a:buFontTx/>
              <a:buChar char="••"/>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a:p>
            <a:pPr marL="57150" marR="0" lvl="1" indent="-57150" algn="l" defTabSz="311150" rtl="0" eaLnBrk="1" fontAlgn="auto" latinLnBrk="0" hangingPunct="1">
              <a:lnSpc>
                <a:spcPct val="85000"/>
              </a:lnSpc>
              <a:spcBef>
                <a:spcPct val="0"/>
              </a:spcBef>
              <a:spcAft>
                <a:spcPts val="300"/>
              </a:spcAft>
              <a:buClrTx/>
              <a:buSzTx/>
              <a:buFontTx/>
              <a:buChar char="••"/>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a:p>
            <a:pPr marL="57150" marR="0" lvl="1" indent="-57150" algn="l" defTabSz="311150" rtl="0" eaLnBrk="1" fontAlgn="auto" latinLnBrk="0" hangingPunct="1">
              <a:lnSpc>
                <a:spcPct val="85000"/>
              </a:lnSpc>
              <a:spcBef>
                <a:spcPct val="0"/>
              </a:spcBef>
              <a:spcAft>
                <a:spcPts val="300"/>
              </a:spcAft>
              <a:buClrTx/>
              <a:buSzTx/>
              <a:buFontTx/>
              <a:buChar char="••"/>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a:p>
            <a:pPr marL="57150" marR="0" lvl="1" indent="-57150" algn="l" defTabSz="311150" rtl="0" eaLnBrk="1" fontAlgn="auto" latinLnBrk="0" hangingPunct="1">
              <a:lnSpc>
                <a:spcPct val="85000"/>
              </a:lnSpc>
              <a:spcBef>
                <a:spcPct val="0"/>
              </a:spcBef>
              <a:spcAft>
                <a:spcPts val="300"/>
              </a:spcAft>
              <a:buClrTx/>
              <a:buSzTx/>
              <a:buFontTx/>
              <a:buChar char="••"/>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a:p>
            <a:pPr marL="57150" marR="0" lvl="1" indent="-57150" algn="l" defTabSz="311150" rtl="0" eaLnBrk="1" fontAlgn="auto" latinLnBrk="0" hangingPunct="1">
              <a:lnSpc>
                <a:spcPct val="85000"/>
              </a:lnSpc>
              <a:spcBef>
                <a:spcPct val="0"/>
              </a:spcBef>
              <a:spcAft>
                <a:spcPts val="300"/>
              </a:spcAft>
              <a:buClrTx/>
              <a:buSzTx/>
              <a:buFontTx/>
              <a:buChar char="••"/>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a:p>
            <a:pPr algn="l"/>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E23546-6BE9-4246-BD0A-1D60B0E7139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2113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Budskap: </a:t>
            </a:r>
            <a:r>
              <a:rPr lang="sv-SE" b="0" dirty="0"/>
              <a:t>Framgångsfaktorer för införande av egenmonitorering.</a:t>
            </a:r>
          </a:p>
          <a:p>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Annan information om bilden:</a:t>
            </a:r>
          </a:p>
          <a:p>
            <a:r>
              <a:rPr lang="sv-SE" b="1" dirty="0"/>
              <a:t>Tydlig vision</a:t>
            </a:r>
          </a:p>
          <a:p>
            <a:r>
              <a:rPr lang="sv-SE" dirty="0"/>
              <a:t>Det måste vara tydligt vad man förväntar sig att uppnå. Visionen måste vara konkret och lockande för patienter, anhöriga, vårdpersonal och andra berörda parter.</a:t>
            </a:r>
          </a:p>
          <a:p>
            <a:endParaRPr lang="sv-SE" dirty="0"/>
          </a:p>
          <a:p>
            <a:r>
              <a:rPr lang="sv-SE" b="1" dirty="0"/>
              <a:t>Starkt ledarskap</a:t>
            </a:r>
          </a:p>
          <a:p>
            <a:r>
              <a:rPr lang="sv-SE" dirty="0"/>
              <a:t>För att lyckas med en så här genomgripande förändring som kräver nya arbetssätt, anpassad styrning och organisation, krävs ett starkt ledarskap med mod och mandat att driva igenom strukturella förändringar. Detta betyder även att man måste få med sig verksamhetschefer och vårdpersonal på förändringsresan, vilket innebär ett behov av att arbeta aktivt med förändringsledning. Genom att tillämpa tjänstedesignmetodik och involvera alla relevanta intressenter i utformningen av tjänster, arbetsprocesser och organisation, så skapas bra förutsättningar för lyckosam förändringsledning.</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AFE23546-6BE9-4246-BD0A-1D60B0E71394}" type="slidenum">
              <a:rPr lang="sv-SE" smtClean="0"/>
              <a:t>32</a:t>
            </a:fld>
            <a:endParaRPr lang="sv-SE"/>
          </a:p>
        </p:txBody>
      </p:sp>
    </p:spTree>
    <p:extLst>
      <p:ext uri="{BB962C8B-B14F-4D97-AF65-F5344CB8AC3E}">
        <p14:creationId xmlns:p14="http://schemas.microsoft.com/office/powerpoint/2010/main" val="1313011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Budskap: </a:t>
            </a:r>
            <a:r>
              <a:rPr lang="sv-SE" b="0" dirty="0"/>
              <a:t>Behov av samverkan mellan kommun och region för att säkerställa att relevant digital utrustning finns på plats i hemmet hos brukare/patient.</a:t>
            </a:r>
            <a:endParaRPr lang="sv-SE" sz="1200" b="1" i="0" kern="1200" dirty="0">
              <a:solidFill>
                <a:schemeClr val="tx1"/>
              </a:solidFill>
              <a:effectLst/>
              <a:latin typeface="+mn-lt"/>
              <a:ea typeface="+mn-ea"/>
              <a:cs typeface="+mn-cs"/>
            </a:endParaRPr>
          </a:p>
          <a:p>
            <a:endParaRPr lang="sv-SE" sz="1200" b="1"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Annan info: </a:t>
            </a:r>
          </a:p>
          <a:p>
            <a:r>
              <a:rPr lang="sv-SE" sz="1200" b="0" i="0" kern="1200" dirty="0">
                <a:solidFill>
                  <a:schemeClr val="tx1"/>
                </a:solidFill>
                <a:effectLst/>
                <a:latin typeface="+mn-lt"/>
                <a:ea typeface="+mn-ea"/>
                <a:cs typeface="+mn-cs"/>
              </a:rPr>
              <a:t>Smarta klockor med, bland annat, falldetektor och blodtrycksmätare är exempel på digitala produkter som erbjuder flera funktioner.</a:t>
            </a:r>
            <a:endParaRPr lang="sv-SE" b="1" dirty="0"/>
          </a:p>
        </p:txBody>
      </p:sp>
      <p:sp>
        <p:nvSpPr>
          <p:cNvPr id="4" name="Platshållare för bildnummer 3"/>
          <p:cNvSpPr>
            <a:spLocks noGrp="1"/>
          </p:cNvSpPr>
          <p:nvPr>
            <p:ph type="sldNum" sz="quarter" idx="5"/>
          </p:nvPr>
        </p:nvSpPr>
        <p:spPr/>
        <p:txBody>
          <a:bodyPr/>
          <a:lstStyle/>
          <a:p>
            <a:fld id="{AFE23546-6BE9-4246-BD0A-1D60B0E71394}" type="slidenum">
              <a:rPr lang="sv-SE" smtClean="0"/>
              <a:t>33</a:t>
            </a:fld>
            <a:endParaRPr lang="sv-SE"/>
          </a:p>
        </p:txBody>
      </p:sp>
    </p:spTree>
    <p:extLst>
      <p:ext uri="{BB962C8B-B14F-4D97-AF65-F5344CB8AC3E}">
        <p14:creationId xmlns:p14="http://schemas.microsoft.com/office/powerpoint/2010/main" val="565593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Budskap</a:t>
            </a:r>
            <a:r>
              <a:rPr lang="sv-SE" sz="1200" kern="1200" dirty="0">
                <a:solidFill>
                  <a:schemeClr val="tx1"/>
                </a:solidFill>
                <a:effectLst/>
                <a:latin typeface="+mn-lt"/>
                <a:ea typeface="+mn-ea"/>
                <a:cs typeface="+mn-cs"/>
              </a:rPr>
              <a:t>: Sverige får en allt äldre befolkning och allt fler människor lever med kroniska sjukdomar. Därför behöver vi ställa om till en nära vård som är mera samordnad, förbyggande, personcentrerad och som skapas tillsammans med invånare och vårdens och omsorgens medarbetare. </a:t>
            </a:r>
            <a:r>
              <a:rPr lang="sv-SE" sz="1200" b="0" i="0" u="none" strike="noStrike" kern="1200" dirty="0">
                <a:solidFill>
                  <a:schemeClr val="tx1"/>
                </a:solidFill>
                <a:effectLst/>
                <a:latin typeface="+mn-lt"/>
                <a:ea typeface="+mn-ea"/>
                <a:cs typeface="+mn-cs"/>
              </a:rPr>
              <a:t>hälso- och sjukvårdssystemet måste vara uppbyggt för att kunna ge personcentrerade insatser och stöd.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Annan information om bilden:</a:t>
            </a:r>
          </a:p>
          <a:p>
            <a:r>
              <a:rPr lang="sv-SE" sz="1200" kern="1200" dirty="0">
                <a:solidFill>
                  <a:schemeClr val="tx1"/>
                </a:solidFill>
                <a:effectLst/>
                <a:latin typeface="+mn-lt"/>
                <a:ea typeface="+mn-ea"/>
                <a:cs typeface="+mn-cs"/>
              </a:rPr>
              <a:t>Befolkningen lever allt längre vilket är en framgång för det svenska välfärdssamhället. Antalet gamla och unga ökar dock snabbare än befolkningen i arbetsför ålder och under den kommande 10-årsperioden prognostiseras gruppen i ålder 80 år och äldre att öka med närmare 50 procent medan gruppen i arbetsför ålder bedöms öka med endast 5 procent. Som en del av lösningen krävs att kommuner och regioner förändrar arbetssätt.</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Jämlik hälsa: </a:t>
            </a:r>
            <a:r>
              <a:rPr lang="sv-SE" sz="1200" b="0" i="0" u="none" strike="noStrike" kern="1200" dirty="0">
                <a:solidFill>
                  <a:schemeClr val="tx1"/>
                </a:solidFill>
                <a:effectLst/>
                <a:latin typeface="+mn-lt"/>
                <a:ea typeface="+mn-ea"/>
                <a:cs typeface="+mn-cs"/>
              </a:rPr>
              <a:t>Om alla individer ges ”samma insats” uppnås ett ojämlikt resultat jämfört med om insatsen anpassas efter individens behov </a:t>
            </a:r>
            <a:r>
              <a:rPr lang="sv-SE" sz="1200" b="0" i="0" u="none" strike="noStrike" kern="1200">
                <a:solidFill>
                  <a:schemeClr val="tx1"/>
                </a:solidFill>
                <a:effectLst/>
                <a:latin typeface="+mn-lt"/>
                <a:ea typeface="+mn-ea"/>
                <a:cs typeface="+mn-cs"/>
              </a:rPr>
              <a:t>och förmåga. </a:t>
            </a:r>
            <a:endParaRPr lang="sv-SE" dirty="0"/>
          </a:p>
          <a:p>
            <a:endParaRPr lang="sv-SE" dirty="0"/>
          </a:p>
        </p:txBody>
      </p:sp>
      <p:sp>
        <p:nvSpPr>
          <p:cNvPr id="4" name="Platshållare för bildnummer 3"/>
          <p:cNvSpPr>
            <a:spLocks noGrp="1"/>
          </p:cNvSpPr>
          <p:nvPr>
            <p:ph type="sldNum" sz="quarter" idx="5"/>
          </p:nvPr>
        </p:nvSpPr>
        <p:spPr/>
        <p:txBody>
          <a:bodyPr/>
          <a:lstStyle/>
          <a:p>
            <a:fld id="{AFE23546-6BE9-4246-BD0A-1D60B0E71394}" type="slidenum">
              <a:rPr lang="sv-SE" smtClean="0"/>
              <a:t>4</a:t>
            </a:fld>
            <a:endParaRPr lang="sv-SE"/>
          </a:p>
        </p:txBody>
      </p:sp>
    </p:spTree>
    <p:extLst>
      <p:ext uri="{BB962C8B-B14F-4D97-AF65-F5344CB8AC3E}">
        <p14:creationId xmlns:p14="http://schemas.microsoft.com/office/powerpoint/2010/main" val="2117518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Budskap</a:t>
            </a:r>
            <a:r>
              <a:rPr lang="sv-SE" dirty="0"/>
              <a:t>: Egenmonitorering är ett arbetssätt som kan komma in vid olika tillfällen i vårdprocessen utifrån patientens behov.</a:t>
            </a:r>
          </a:p>
        </p:txBody>
      </p:sp>
      <p:sp>
        <p:nvSpPr>
          <p:cNvPr id="4" name="Platshållare för bildnummer 3"/>
          <p:cNvSpPr>
            <a:spLocks noGrp="1"/>
          </p:cNvSpPr>
          <p:nvPr>
            <p:ph type="sldNum" sz="quarter" idx="5"/>
          </p:nvPr>
        </p:nvSpPr>
        <p:spPr/>
        <p:txBody>
          <a:bodyPr/>
          <a:lstStyle/>
          <a:p>
            <a:fld id="{AFE23546-6BE9-4246-BD0A-1D60B0E71394}" type="slidenum">
              <a:rPr lang="sv-SE" smtClean="0"/>
              <a:t>34</a:t>
            </a:fld>
            <a:endParaRPr lang="sv-SE"/>
          </a:p>
        </p:txBody>
      </p:sp>
    </p:spTree>
    <p:extLst>
      <p:ext uri="{BB962C8B-B14F-4D97-AF65-F5344CB8AC3E}">
        <p14:creationId xmlns:p14="http://schemas.microsoft.com/office/powerpoint/2010/main" val="3087203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Budskap</a:t>
            </a:r>
            <a:r>
              <a:rPr lang="sv-SE" dirty="0"/>
              <a:t>: Exempel på när egenmonitorering sätts in hos en patient under utredning av symtom. </a:t>
            </a:r>
          </a:p>
        </p:txBody>
      </p:sp>
      <p:sp>
        <p:nvSpPr>
          <p:cNvPr id="4" name="Platshållare för bildnummer 3"/>
          <p:cNvSpPr>
            <a:spLocks noGrp="1"/>
          </p:cNvSpPr>
          <p:nvPr>
            <p:ph type="sldNum" sz="quarter" idx="5"/>
          </p:nvPr>
        </p:nvSpPr>
        <p:spPr/>
        <p:txBody>
          <a:bodyPr/>
          <a:lstStyle/>
          <a:p>
            <a:fld id="{AFE23546-6BE9-4246-BD0A-1D60B0E71394}" type="slidenum">
              <a:rPr lang="sv-SE" smtClean="0"/>
              <a:t>35</a:t>
            </a:fld>
            <a:endParaRPr lang="sv-SE"/>
          </a:p>
        </p:txBody>
      </p:sp>
    </p:spTree>
    <p:extLst>
      <p:ext uri="{BB962C8B-B14F-4D97-AF65-F5344CB8AC3E}">
        <p14:creationId xmlns:p14="http://schemas.microsoft.com/office/powerpoint/2010/main" val="3372382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Budskap</a:t>
            </a:r>
            <a:r>
              <a:rPr lang="sv-SE" dirty="0"/>
              <a:t>: Visuell beskrivning (framtida scenario) av patientens samlade vårdinformation där egenmonitorering är en viktig del. </a:t>
            </a:r>
          </a:p>
        </p:txBody>
      </p:sp>
      <p:sp>
        <p:nvSpPr>
          <p:cNvPr id="4" name="Platshållare för bildnummer 3"/>
          <p:cNvSpPr>
            <a:spLocks noGrp="1"/>
          </p:cNvSpPr>
          <p:nvPr>
            <p:ph type="sldNum" sz="quarter" idx="5"/>
          </p:nvPr>
        </p:nvSpPr>
        <p:spPr/>
        <p:txBody>
          <a:bodyPr/>
          <a:lstStyle/>
          <a:p>
            <a:fld id="{AFE23546-6BE9-4246-BD0A-1D60B0E71394}" type="slidenum">
              <a:rPr lang="sv-SE" smtClean="0"/>
              <a:t>36</a:t>
            </a:fld>
            <a:endParaRPr lang="sv-SE"/>
          </a:p>
        </p:txBody>
      </p:sp>
    </p:spTree>
    <p:extLst>
      <p:ext uri="{BB962C8B-B14F-4D97-AF65-F5344CB8AC3E}">
        <p14:creationId xmlns:p14="http://schemas.microsoft.com/office/powerpoint/2010/main" val="20845173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Budskap</a:t>
            </a:r>
            <a:r>
              <a:rPr lang="sv-SE" dirty="0"/>
              <a:t>: Visuell beskrivning (framtida scenario) av vårdpersonalens sömlösa information.</a:t>
            </a:r>
          </a:p>
        </p:txBody>
      </p:sp>
      <p:sp>
        <p:nvSpPr>
          <p:cNvPr id="4" name="Platshållare för bildnummer 3"/>
          <p:cNvSpPr>
            <a:spLocks noGrp="1"/>
          </p:cNvSpPr>
          <p:nvPr>
            <p:ph type="sldNum" sz="quarter" idx="5"/>
          </p:nvPr>
        </p:nvSpPr>
        <p:spPr/>
        <p:txBody>
          <a:bodyPr/>
          <a:lstStyle/>
          <a:p>
            <a:fld id="{AFE23546-6BE9-4246-BD0A-1D60B0E71394}" type="slidenum">
              <a:rPr lang="sv-SE" smtClean="0"/>
              <a:t>37</a:t>
            </a:fld>
            <a:endParaRPr lang="sv-SE"/>
          </a:p>
        </p:txBody>
      </p:sp>
    </p:spTree>
    <p:extLst>
      <p:ext uri="{BB962C8B-B14F-4D97-AF65-F5344CB8AC3E}">
        <p14:creationId xmlns:p14="http://schemas.microsoft.com/office/powerpoint/2010/main" val="2532103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Budskap: </a:t>
            </a:r>
            <a:r>
              <a:rPr lang="sv-SE" sz="1200" b="0" i="0" kern="1200" dirty="0">
                <a:solidFill>
                  <a:schemeClr val="tx1"/>
                </a:solidFill>
                <a:effectLst/>
                <a:latin typeface="+mn-lt"/>
                <a:ea typeface="+mn-ea"/>
                <a:cs typeface="+mn-cs"/>
              </a:rPr>
              <a:t>Digitalisering är ett kraftfullt verktyg för att effektivisera vården, arbeta mer preventivt och möta utmaningarna som bristen på vårdpersonal medför.</a:t>
            </a:r>
            <a:endParaRPr lang="sv-SE" dirty="0"/>
          </a:p>
        </p:txBody>
      </p:sp>
      <p:sp>
        <p:nvSpPr>
          <p:cNvPr id="4" name="Platshållare för bildnummer 3"/>
          <p:cNvSpPr>
            <a:spLocks noGrp="1"/>
          </p:cNvSpPr>
          <p:nvPr>
            <p:ph type="sldNum" sz="quarter" idx="5"/>
          </p:nvPr>
        </p:nvSpPr>
        <p:spPr/>
        <p:txBody>
          <a:bodyPr/>
          <a:lstStyle/>
          <a:p>
            <a:fld id="{AFE23546-6BE9-4246-BD0A-1D60B0E71394}" type="slidenum">
              <a:rPr lang="sv-SE" smtClean="0"/>
              <a:t>5</a:t>
            </a:fld>
            <a:endParaRPr lang="sv-SE"/>
          </a:p>
        </p:txBody>
      </p:sp>
    </p:spTree>
    <p:extLst>
      <p:ext uri="{BB962C8B-B14F-4D97-AF65-F5344CB8AC3E}">
        <p14:creationId xmlns:p14="http://schemas.microsoft.com/office/powerpoint/2010/main" val="2218426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Budskap</a:t>
            </a:r>
            <a:r>
              <a:rPr lang="sv-SE" dirty="0"/>
              <a:t>: Införandet av digitala tjänster inom vård och omsorg avspeglar samhället och invånarnas vanor för övrigt.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Annan information om bilden:</a:t>
            </a:r>
          </a:p>
          <a:p>
            <a:r>
              <a:rPr lang="sv-SE" dirty="0"/>
              <a:t>Exempel på e-vårdtjänster i denna undersökning: </a:t>
            </a:r>
            <a:r>
              <a:rPr lang="sv-SE" dirty="0">
                <a:highlight>
                  <a:srgbClr val="FFFF00"/>
                </a:highlight>
              </a:rPr>
              <a:t>1177.se, digitala </a:t>
            </a:r>
            <a:r>
              <a:rPr lang="sv-SE" dirty="0" err="1">
                <a:highlight>
                  <a:srgbClr val="FFFF00"/>
                </a:highlight>
              </a:rPr>
              <a:t>vårdbesök</a:t>
            </a:r>
            <a:r>
              <a:rPr lang="sv-SE" dirty="0">
                <a:highlight>
                  <a:srgbClr val="FFFF00"/>
                </a:highlight>
              </a:rPr>
              <a:t>, </a:t>
            </a:r>
            <a:r>
              <a:rPr lang="sv-SE" dirty="0" err="1">
                <a:highlight>
                  <a:srgbClr val="FFFF00"/>
                </a:highlight>
              </a:rPr>
              <a:t>söka</a:t>
            </a:r>
            <a:r>
              <a:rPr lang="sv-SE" dirty="0">
                <a:highlight>
                  <a:srgbClr val="FFFF00"/>
                </a:highlight>
              </a:rPr>
              <a:t> info vid sjukdom online. </a:t>
            </a:r>
          </a:p>
          <a:p>
            <a:endParaRPr lang="sv-SE" dirty="0">
              <a:highlight>
                <a:srgbClr val="FFFF00"/>
              </a:highlight>
            </a:endParaRPr>
          </a:p>
          <a:p>
            <a:endParaRPr lang="sv-SE"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I den äldsta åldersgruppen, 20- och 30-talister är 43% icke-användare av Internet och dominerar därmed  den grupp invånare som lever i ett digitalt utanförskap. </a:t>
            </a:r>
          </a:p>
          <a:p>
            <a:endParaRPr lang="sv-SE" dirty="0"/>
          </a:p>
        </p:txBody>
      </p:sp>
      <p:sp>
        <p:nvSpPr>
          <p:cNvPr id="4" name="Platshållare för bildnummer 3"/>
          <p:cNvSpPr>
            <a:spLocks noGrp="1"/>
          </p:cNvSpPr>
          <p:nvPr>
            <p:ph type="sldNum" sz="quarter" idx="5"/>
          </p:nvPr>
        </p:nvSpPr>
        <p:spPr/>
        <p:txBody>
          <a:bodyPr/>
          <a:lstStyle/>
          <a:p>
            <a:fld id="{AFE23546-6BE9-4246-BD0A-1D60B0E71394}" type="slidenum">
              <a:rPr lang="sv-SE" smtClean="0"/>
              <a:t>6</a:t>
            </a:fld>
            <a:endParaRPr lang="sv-SE"/>
          </a:p>
        </p:txBody>
      </p:sp>
    </p:spTree>
    <p:extLst>
      <p:ext uri="{BB962C8B-B14F-4D97-AF65-F5344CB8AC3E}">
        <p14:creationId xmlns:p14="http://schemas.microsoft.com/office/powerpoint/2010/main" val="2474378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Budskap</a:t>
            </a:r>
            <a:r>
              <a:rPr lang="sv-SE" dirty="0"/>
              <a:t>: Egenmonitorering svarar på behovet av att hitta hållbara lösningar för vård och omsorg..</a:t>
            </a:r>
          </a:p>
        </p:txBody>
      </p:sp>
      <p:sp>
        <p:nvSpPr>
          <p:cNvPr id="4" name="Platshållare för bildnummer 3"/>
          <p:cNvSpPr>
            <a:spLocks noGrp="1"/>
          </p:cNvSpPr>
          <p:nvPr>
            <p:ph type="sldNum" sz="quarter" idx="5"/>
          </p:nvPr>
        </p:nvSpPr>
        <p:spPr/>
        <p:txBody>
          <a:bodyPr/>
          <a:lstStyle/>
          <a:p>
            <a:fld id="{AFE23546-6BE9-4246-BD0A-1D60B0E71394}" type="slidenum">
              <a:rPr lang="sv-SE" smtClean="0"/>
              <a:t>7</a:t>
            </a:fld>
            <a:endParaRPr lang="sv-SE"/>
          </a:p>
        </p:txBody>
      </p:sp>
    </p:spTree>
    <p:extLst>
      <p:ext uri="{BB962C8B-B14F-4D97-AF65-F5344CB8AC3E}">
        <p14:creationId xmlns:p14="http://schemas.microsoft.com/office/powerpoint/2010/main" val="2920322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Budskap: </a:t>
            </a:r>
            <a:r>
              <a:rPr lang="sv-SE" b="0" dirty="0"/>
              <a:t>Egenmonitorering omnämns i nationella visioner och strategier.</a:t>
            </a:r>
          </a:p>
          <a:p>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Annan information om bilden:</a:t>
            </a:r>
          </a:p>
          <a:p>
            <a:r>
              <a:rPr lang="sv-SE" dirty="0"/>
              <a:t>Agenda 2030 för hållbar utveckling. Mål 9 handlar om att bygga upp en motståndskraftig infrastruktur, verka för en inkluderande och hållbar industrialisering och främja innovation. Mål 10 handlar om att minska ojämlikheten inom och mellan länder. Delmål 10.2 är att möjlig-göra och verka för att alla människor blir inkluderade i det sociala, ekonomiska och politiska livet, oavsett ålder, kön, funktionsnedsättning, ras, etnicitet, ursprung, religion, ekonomisk eller annan ställning.</a:t>
            </a:r>
          </a:p>
          <a:p>
            <a:endParaRPr lang="sv-SE" dirty="0"/>
          </a:p>
          <a:p>
            <a:r>
              <a:rPr lang="sv-SE" dirty="0"/>
              <a:t>Inriktning för Sveriges kommuner och regioner. Ordinarie kongress uppdrar, </a:t>
            </a:r>
            <a:r>
              <a:rPr lang="sv-SE" sz="1200" b="0" i="0" kern="1200" dirty="0">
                <a:solidFill>
                  <a:schemeClr val="tx1"/>
                </a:solidFill>
                <a:effectLst/>
                <a:latin typeface="+mn-lt"/>
                <a:ea typeface="+mn-ea"/>
                <a:cs typeface="+mn-cs"/>
              </a:rPr>
              <a:t>i enlighet med SKR:s stadgar, till styrelsen att utforma ett inriktningsdokument för kommande kongressperiod. Nuvarande Inriktningsdokument, 2020-2023, fastställdes av styrelsen i januari 2020.</a:t>
            </a:r>
          </a:p>
          <a:p>
            <a:endParaRPr lang="sv-SE" dirty="0"/>
          </a:p>
        </p:txBody>
      </p:sp>
      <p:sp>
        <p:nvSpPr>
          <p:cNvPr id="4" name="Platshållare för bildnummer 3"/>
          <p:cNvSpPr>
            <a:spLocks noGrp="1"/>
          </p:cNvSpPr>
          <p:nvPr>
            <p:ph type="sldNum" sz="quarter" idx="5"/>
          </p:nvPr>
        </p:nvSpPr>
        <p:spPr/>
        <p:txBody>
          <a:bodyPr/>
          <a:lstStyle/>
          <a:p>
            <a:fld id="{AFE23546-6BE9-4246-BD0A-1D60B0E71394}" type="slidenum">
              <a:rPr lang="sv-SE" smtClean="0"/>
              <a:t>8</a:t>
            </a:fld>
            <a:endParaRPr lang="sv-SE"/>
          </a:p>
        </p:txBody>
      </p:sp>
    </p:spTree>
    <p:extLst>
      <p:ext uri="{BB962C8B-B14F-4D97-AF65-F5344CB8AC3E}">
        <p14:creationId xmlns:p14="http://schemas.microsoft.com/office/powerpoint/2010/main" val="242759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Budskap</a:t>
            </a:r>
            <a:r>
              <a:rPr lang="sv-SE" dirty="0"/>
              <a:t>:  Egenmonitorering är ett verktyg i omställningen till nära vård.  </a:t>
            </a:r>
            <a:r>
              <a:rPr lang="sv-SE" sz="1200" b="0" i="0" kern="1200" dirty="0">
                <a:solidFill>
                  <a:schemeClr val="tx1"/>
                </a:solidFill>
                <a:effectLst/>
                <a:latin typeface="+mn-lt"/>
                <a:ea typeface="+mn-ea"/>
                <a:cs typeface="+mn-cs"/>
              </a:rPr>
              <a:t>Att själv följa sin sjukdom och få hjälp när det behövs skapar en ökad trygghet och delaktighet i sin vård.</a:t>
            </a: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E23546-6BE9-4246-BD0A-1D60B0E7139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92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Budskap</a:t>
            </a:r>
            <a:r>
              <a:rPr lang="sv-SE" dirty="0"/>
              <a:t>: Egenmonitorering bidrar till förverkligande av Vision e-hälsa 2025.</a:t>
            </a:r>
          </a:p>
        </p:txBody>
      </p:sp>
      <p:sp>
        <p:nvSpPr>
          <p:cNvPr id="4" name="Platshållare för bildnummer 3"/>
          <p:cNvSpPr>
            <a:spLocks noGrp="1"/>
          </p:cNvSpPr>
          <p:nvPr>
            <p:ph type="sldNum" sz="quarter" idx="5"/>
          </p:nvPr>
        </p:nvSpPr>
        <p:spPr/>
        <p:txBody>
          <a:bodyPr/>
          <a:lstStyle/>
          <a:p>
            <a:fld id="{AFE23546-6BE9-4246-BD0A-1D60B0E71394}" type="slidenum">
              <a:rPr lang="sv-SE" smtClean="0"/>
              <a:t>10</a:t>
            </a:fld>
            <a:endParaRPr lang="sv-SE"/>
          </a:p>
        </p:txBody>
      </p:sp>
    </p:spTree>
    <p:extLst>
      <p:ext uri="{BB962C8B-B14F-4D97-AF65-F5344CB8AC3E}">
        <p14:creationId xmlns:p14="http://schemas.microsoft.com/office/powerpoint/2010/main" val="551981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5.xml"/><Relationship Id="rId4" Type="http://schemas.openxmlformats.org/officeDocument/2006/relationships/image" Target="../media/image6.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5.xml"/><Relationship Id="rId4" Type="http://schemas.openxmlformats.org/officeDocument/2006/relationships/image" Target="../media/image6.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ubrik med bild">
    <p:bg>
      <p:bgRef idx="1001">
        <a:schemeClr val="bg1"/>
      </p:bgRef>
    </p:bg>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500"/>
            <a:ext cx="12192599" cy="6859499"/>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2" indent="0">
              <a:buNone/>
              <a:defRPr/>
            </a:lvl1pPr>
          </a:lstStyle>
          <a:p>
            <a:r>
              <a:rPr lang="sv-SE" dirty="0"/>
              <a:t> </a:t>
            </a:r>
          </a:p>
        </p:txBody>
      </p:sp>
      <p:sp>
        <p:nvSpPr>
          <p:cNvPr id="2" name="Rubrik 1"/>
          <p:cNvSpPr>
            <a:spLocks noGrp="1"/>
          </p:cNvSpPr>
          <p:nvPr>
            <p:ph type="ctrTitle"/>
          </p:nvPr>
        </p:nvSpPr>
        <p:spPr>
          <a:xfrm>
            <a:off x="666000" y="1889549"/>
            <a:ext cx="9608400" cy="1310851"/>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2022-03-17</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1779"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C07B919C-66BA-4EE9-B4B5-5D94DE20BC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4172" y="388536"/>
            <a:ext cx="1175965" cy="486067"/>
          </a:xfrm>
          <a:prstGeom prst="rect">
            <a:avLst/>
          </a:prstGeom>
        </p:spPr>
      </p:pic>
    </p:spTree>
    <p:extLst>
      <p:ext uri="{BB962C8B-B14F-4D97-AF65-F5344CB8AC3E}">
        <p14:creationId xmlns:p14="http://schemas.microsoft.com/office/powerpoint/2010/main" val="243553991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7"/>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2"/>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405572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542417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815893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648822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9FF97D-2502-432B-8D43-098CAFA6613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7E3E062-9298-40FD-9732-257D2FA765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0593DBF-9E06-4F9A-AC78-9F12475733B2}"/>
              </a:ext>
            </a:extLst>
          </p:cNvPr>
          <p:cNvSpPr>
            <a:spLocks noGrp="1"/>
          </p:cNvSpPr>
          <p:nvPr>
            <p:ph type="dt" sz="half" idx="10"/>
          </p:nvPr>
        </p:nvSpPr>
        <p:spPr/>
        <p:txBody>
          <a:bodyPr/>
          <a:lstStyle/>
          <a:p>
            <a:fld id="{D295C94F-1233-4AA2-B2ED-57DB0BE76ADA}" type="datetimeFigureOut">
              <a:rPr lang="sv-SE" smtClean="0"/>
              <a:t>2022-03-17</a:t>
            </a:fld>
            <a:endParaRPr lang="sv-SE"/>
          </a:p>
        </p:txBody>
      </p:sp>
      <p:sp>
        <p:nvSpPr>
          <p:cNvPr id="5" name="Platshållare för sidfot 4">
            <a:extLst>
              <a:ext uri="{FF2B5EF4-FFF2-40B4-BE49-F238E27FC236}">
                <a16:creationId xmlns:a16="http://schemas.microsoft.com/office/drawing/2014/main" id="{A3C17B70-A814-4315-B4CD-5B968765787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34055F4-D925-41FE-80DB-4A56021CC44C}"/>
              </a:ext>
            </a:extLst>
          </p:cNvPr>
          <p:cNvSpPr>
            <a:spLocks noGrp="1"/>
          </p:cNvSpPr>
          <p:nvPr>
            <p:ph type="sldNum" sz="quarter" idx="12"/>
          </p:nvPr>
        </p:nvSpPr>
        <p:spPr/>
        <p:txBody>
          <a:bodyPr/>
          <a:lstStyle/>
          <a:p>
            <a:fld id="{EB65F0E0-48D7-493F-8AD4-4649A9592C0D}" type="slidenum">
              <a:rPr lang="sv-SE" smtClean="0"/>
              <a:t>‹#›</a:t>
            </a:fld>
            <a:endParaRPr lang="sv-SE"/>
          </a:p>
        </p:txBody>
      </p:sp>
    </p:spTree>
    <p:extLst>
      <p:ext uri="{BB962C8B-B14F-4D97-AF65-F5344CB8AC3E}">
        <p14:creationId xmlns:p14="http://schemas.microsoft.com/office/powerpoint/2010/main" val="2616499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22888B-87C5-4499-8159-9E43CB8977D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45CF28-5084-49A4-823E-EF0A5C0506E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BABB7A8-21EB-45F0-81E2-13C686436937}"/>
              </a:ext>
            </a:extLst>
          </p:cNvPr>
          <p:cNvSpPr>
            <a:spLocks noGrp="1"/>
          </p:cNvSpPr>
          <p:nvPr>
            <p:ph type="dt" sz="half" idx="10"/>
          </p:nvPr>
        </p:nvSpPr>
        <p:spPr/>
        <p:txBody>
          <a:bodyPr/>
          <a:lstStyle/>
          <a:p>
            <a:fld id="{D295C94F-1233-4AA2-B2ED-57DB0BE76ADA}" type="datetimeFigureOut">
              <a:rPr lang="sv-SE" smtClean="0"/>
              <a:t>2022-03-17</a:t>
            </a:fld>
            <a:endParaRPr lang="sv-SE"/>
          </a:p>
        </p:txBody>
      </p:sp>
      <p:sp>
        <p:nvSpPr>
          <p:cNvPr id="5" name="Platshållare för sidfot 4">
            <a:extLst>
              <a:ext uri="{FF2B5EF4-FFF2-40B4-BE49-F238E27FC236}">
                <a16:creationId xmlns:a16="http://schemas.microsoft.com/office/drawing/2014/main" id="{09952C52-8ACF-4743-8B8A-2C8971786E4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5EE25B0-A22E-456E-AFB7-1312C7C2322E}"/>
              </a:ext>
            </a:extLst>
          </p:cNvPr>
          <p:cNvSpPr>
            <a:spLocks noGrp="1"/>
          </p:cNvSpPr>
          <p:nvPr>
            <p:ph type="sldNum" sz="quarter" idx="12"/>
          </p:nvPr>
        </p:nvSpPr>
        <p:spPr/>
        <p:txBody>
          <a:bodyPr/>
          <a:lstStyle/>
          <a:p>
            <a:fld id="{EB65F0E0-48D7-493F-8AD4-4649A9592C0D}" type="slidenum">
              <a:rPr lang="sv-SE" smtClean="0"/>
              <a:t>‹#›</a:t>
            </a:fld>
            <a:endParaRPr lang="sv-SE"/>
          </a:p>
        </p:txBody>
      </p:sp>
    </p:spTree>
    <p:extLst>
      <p:ext uri="{BB962C8B-B14F-4D97-AF65-F5344CB8AC3E}">
        <p14:creationId xmlns:p14="http://schemas.microsoft.com/office/powerpoint/2010/main" val="198584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0877-6A94-4B20-A756-0121E50AFAD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2F532AA-E23D-4235-A639-E6FF79D472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70B763F-788F-446E-A452-E01BC926BDD8}"/>
              </a:ext>
            </a:extLst>
          </p:cNvPr>
          <p:cNvSpPr>
            <a:spLocks noGrp="1"/>
          </p:cNvSpPr>
          <p:nvPr>
            <p:ph type="dt" sz="half" idx="10"/>
          </p:nvPr>
        </p:nvSpPr>
        <p:spPr/>
        <p:txBody>
          <a:bodyPr/>
          <a:lstStyle/>
          <a:p>
            <a:fld id="{D295C94F-1233-4AA2-B2ED-57DB0BE76ADA}" type="datetimeFigureOut">
              <a:rPr lang="sv-SE" smtClean="0"/>
              <a:t>2022-03-17</a:t>
            </a:fld>
            <a:endParaRPr lang="sv-SE"/>
          </a:p>
        </p:txBody>
      </p:sp>
      <p:sp>
        <p:nvSpPr>
          <p:cNvPr id="5" name="Platshållare för sidfot 4">
            <a:extLst>
              <a:ext uri="{FF2B5EF4-FFF2-40B4-BE49-F238E27FC236}">
                <a16:creationId xmlns:a16="http://schemas.microsoft.com/office/drawing/2014/main" id="{5333192B-2A1D-48DE-BA4F-A6BE4B246A0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D700D39-7241-42DB-9194-F73E494850C4}"/>
              </a:ext>
            </a:extLst>
          </p:cNvPr>
          <p:cNvSpPr>
            <a:spLocks noGrp="1"/>
          </p:cNvSpPr>
          <p:nvPr>
            <p:ph type="sldNum" sz="quarter" idx="12"/>
          </p:nvPr>
        </p:nvSpPr>
        <p:spPr/>
        <p:txBody>
          <a:bodyPr/>
          <a:lstStyle/>
          <a:p>
            <a:fld id="{EB65F0E0-48D7-493F-8AD4-4649A9592C0D}" type="slidenum">
              <a:rPr lang="sv-SE" smtClean="0"/>
              <a:t>‹#›</a:t>
            </a:fld>
            <a:endParaRPr lang="sv-SE"/>
          </a:p>
        </p:txBody>
      </p:sp>
    </p:spTree>
    <p:extLst>
      <p:ext uri="{BB962C8B-B14F-4D97-AF65-F5344CB8AC3E}">
        <p14:creationId xmlns:p14="http://schemas.microsoft.com/office/powerpoint/2010/main" val="967501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3E8B5A-455E-4F47-82CF-3816B6B4D9E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3EA797-42AA-41AF-ACDB-1F67B0618544}"/>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A6D2ED1-B31D-42C4-BCC7-17EC1003D2D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F796A76-EB0F-421C-B8D7-938238B25138}"/>
              </a:ext>
            </a:extLst>
          </p:cNvPr>
          <p:cNvSpPr>
            <a:spLocks noGrp="1"/>
          </p:cNvSpPr>
          <p:nvPr>
            <p:ph type="dt" sz="half" idx="10"/>
          </p:nvPr>
        </p:nvSpPr>
        <p:spPr/>
        <p:txBody>
          <a:bodyPr/>
          <a:lstStyle/>
          <a:p>
            <a:fld id="{D295C94F-1233-4AA2-B2ED-57DB0BE76ADA}" type="datetimeFigureOut">
              <a:rPr lang="sv-SE" smtClean="0"/>
              <a:t>2022-03-17</a:t>
            </a:fld>
            <a:endParaRPr lang="sv-SE"/>
          </a:p>
        </p:txBody>
      </p:sp>
      <p:sp>
        <p:nvSpPr>
          <p:cNvPr id="6" name="Platshållare för sidfot 5">
            <a:extLst>
              <a:ext uri="{FF2B5EF4-FFF2-40B4-BE49-F238E27FC236}">
                <a16:creationId xmlns:a16="http://schemas.microsoft.com/office/drawing/2014/main" id="{11169BB3-B074-453F-B696-AE9FAB27AA5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10E0981-68B3-4B73-B0B3-E838DA287752}"/>
              </a:ext>
            </a:extLst>
          </p:cNvPr>
          <p:cNvSpPr>
            <a:spLocks noGrp="1"/>
          </p:cNvSpPr>
          <p:nvPr>
            <p:ph type="sldNum" sz="quarter" idx="12"/>
          </p:nvPr>
        </p:nvSpPr>
        <p:spPr/>
        <p:txBody>
          <a:bodyPr/>
          <a:lstStyle/>
          <a:p>
            <a:fld id="{EB65F0E0-48D7-493F-8AD4-4649A9592C0D}" type="slidenum">
              <a:rPr lang="sv-SE" smtClean="0"/>
              <a:t>‹#›</a:t>
            </a:fld>
            <a:endParaRPr lang="sv-SE"/>
          </a:p>
        </p:txBody>
      </p:sp>
    </p:spTree>
    <p:extLst>
      <p:ext uri="{BB962C8B-B14F-4D97-AF65-F5344CB8AC3E}">
        <p14:creationId xmlns:p14="http://schemas.microsoft.com/office/powerpoint/2010/main" val="1302093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6D3C42-2D8C-4C6E-AA52-AD8EA7469E1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2098E24-44FD-4B50-A854-2FF9FA1CFB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952F003-7EE6-4247-AF2F-A4BF1550392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9612CB7-F7D8-41EE-8735-288EBEF576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2AD9E4C4-0CB7-4127-B542-6E2622B72DF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76B8CFC-A603-4C84-98B1-5E13E4CCDD08}"/>
              </a:ext>
            </a:extLst>
          </p:cNvPr>
          <p:cNvSpPr>
            <a:spLocks noGrp="1"/>
          </p:cNvSpPr>
          <p:nvPr>
            <p:ph type="dt" sz="half" idx="10"/>
          </p:nvPr>
        </p:nvSpPr>
        <p:spPr/>
        <p:txBody>
          <a:bodyPr/>
          <a:lstStyle/>
          <a:p>
            <a:fld id="{D295C94F-1233-4AA2-B2ED-57DB0BE76ADA}" type="datetimeFigureOut">
              <a:rPr lang="sv-SE" smtClean="0"/>
              <a:t>2022-03-17</a:t>
            </a:fld>
            <a:endParaRPr lang="sv-SE"/>
          </a:p>
        </p:txBody>
      </p:sp>
      <p:sp>
        <p:nvSpPr>
          <p:cNvPr id="8" name="Platshållare för sidfot 7">
            <a:extLst>
              <a:ext uri="{FF2B5EF4-FFF2-40B4-BE49-F238E27FC236}">
                <a16:creationId xmlns:a16="http://schemas.microsoft.com/office/drawing/2014/main" id="{DF9F2A34-205A-43A2-A21B-18A0970120A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10F1AB7-7D39-4F75-B41B-58D12FCD4093}"/>
              </a:ext>
            </a:extLst>
          </p:cNvPr>
          <p:cNvSpPr>
            <a:spLocks noGrp="1"/>
          </p:cNvSpPr>
          <p:nvPr>
            <p:ph type="sldNum" sz="quarter" idx="12"/>
          </p:nvPr>
        </p:nvSpPr>
        <p:spPr/>
        <p:txBody>
          <a:bodyPr/>
          <a:lstStyle/>
          <a:p>
            <a:fld id="{EB65F0E0-48D7-493F-8AD4-4649A9592C0D}" type="slidenum">
              <a:rPr lang="sv-SE" smtClean="0"/>
              <a:t>‹#›</a:t>
            </a:fld>
            <a:endParaRPr lang="sv-SE"/>
          </a:p>
        </p:txBody>
      </p:sp>
    </p:spTree>
    <p:extLst>
      <p:ext uri="{BB962C8B-B14F-4D97-AF65-F5344CB8AC3E}">
        <p14:creationId xmlns:p14="http://schemas.microsoft.com/office/powerpoint/2010/main" val="2228443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5580F1-3E79-4C9B-B770-BC120ADF319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B8EBF36-A7F2-4608-A4EE-1154A8D3F534}"/>
              </a:ext>
            </a:extLst>
          </p:cNvPr>
          <p:cNvSpPr>
            <a:spLocks noGrp="1"/>
          </p:cNvSpPr>
          <p:nvPr>
            <p:ph type="dt" sz="half" idx="10"/>
          </p:nvPr>
        </p:nvSpPr>
        <p:spPr/>
        <p:txBody>
          <a:bodyPr/>
          <a:lstStyle/>
          <a:p>
            <a:fld id="{D295C94F-1233-4AA2-B2ED-57DB0BE76ADA}" type="datetimeFigureOut">
              <a:rPr lang="sv-SE" smtClean="0"/>
              <a:t>2022-03-17</a:t>
            </a:fld>
            <a:endParaRPr lang="sv-SE"/>
          </a:p>
        </p:txBody>
      </p:sp>
      <p:sp>
        <p:nvSpPr>
          <p:cNvPr id="4" name="Platshållare för sidfot 3">
            <a:extLst>
              <a:ext uri="{FF2B5EF4-FFF2-40B4-BE49-F238E27FC236}">
                <a16:creationId xmlns:a16="http://schemas.microsoft.com/office/drawing/2014/main" id="{56EABB21-B677-41D1-91D4-5F1A248AC4A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4F19626-C609-43F4-AA09-1FE066D5708E}"/>
              </a:ext>
            </a:extLst>
          </p:cNvPr>
          <p:cNvSpPr>
            <a:spLocks noGrp="1"/>
          </p:cNvSpPr>
          <p:nvPr>
            <p:ph type="sldNum" sz="quarter" idx="12"/>
          </p:nvPr>
        </p:nvSpPr>
        <p:spPr/>
        <p:txBody>
          <a:bodyPr/>
          <a:lstStyle/>
          <a:p>
            <a:fld id="{EB65F0E0-48D7-493F-8AD4-4649A9592C0D}" type="slidenum">
              <a:rPr lang="sv-SE" smtClean="0"/>
              <a:t>‹#›</a:t>
            </a:fld>
            <a:endParaRPr lang="sv-SE"/>
          </a:p>
        </p:txBody>
      </p:sp>
    </p:spTree>
    <p:extLst>
      <p:ext uri="{BB962C8B-B14F-4D97-AF65-F5344CB8AC3E}">
        <p14:creationId xmlns:p14="http://schemas.microsoft.com/office/powerpoint/2010/main" val="293549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Vit avsnitt">
    <p:bg>
      <p:bgRef idx="1001">
        <a:schemeClr val="bg1"/>
      </p:bgRef>
    </p:bg>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1889549"/>
            <a:ext cx="9608400" cy="1310851"/>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2022-03-17</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1779" y="-9524"/>
            <a:ext cx="3096000" cy="3599059"/>
          </a:xfrm>
          <a:prstGeom prst="rect">
            <a:avLst/>
          </a:prstGeom>
        </p:spPr>
      </p:pic>
      <p:pic>
        <p:nvPicPr>
          <p:cNvPr id="8" name="Bildobjekt 7" descr="En bild som visar ritning&#10;&#10;Automatiskt genererad beskrivning">
            <a:extLst>
              <a:ext uri="{FF2B5EF4-FFF2-40B4-BE49-F238E27FC236}">
                <a16:creationId xmlns:a16="http://schemas.microsoft.com/office/drawing/2014/main" id="{91DB7D1E-37AF-4FA0-8FD2-F23EC80E0E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4172" y="388536"/>
            <a:ext cx="1175965" cy="486067"/>
          </a:xfrm>
          <a:prstGeom prst="rect">
            <a:avLst/>
          </a:prstGeom>
        </p:spPr>
      </p:pic>
    </p:spTree>
    <p:extLst>
      <p:ext uri="{BB962C8B-B14F-4D97-AF65-F5344CB8AC3E}">
        <p14:creationId xmlns:p14="http://schemas.microsoft.com/office/powerpoint/2010/main" val="291198410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5E2FBA1-09A5-4965-B865-980A621F1556}"/>
              </a:ext>
            </a:extLst>
          </p:cNvPr>
          <p:cNvSpPr>
            <a:spLocks noGrp="1"/>
          </p:cNvSpPr>
          <p:nvPr>
            <p:ph type="dt" sz="half" idx="10"/>
          </p:nvPr>
        </p:nvSpPr>
        <p:spPr/>
        <p:txBody>
          <a:bodyPr/>
          <a:lstStyle/>
          <a:p>
            <a:fld id="{D295C94F-1233-4AA2-B2ED-57DB0BE76ADA}" type="datetimeFigureOut">
              <a:rPr lang="sv-SE" smtClean="0"/>
              <a:t>2022-03-17</a:t>
            </a:fld>
            <a:endParaRPr lang="sv-SE"/>
          </a:p>
        </p:txBody>
      </p:sp>
      <p:sp>
        <p:nvSpPr>
          <p:cNvPr id="3" name="Platshållare för sidfot 2">
            <a:extLst>
              <a:ext uri="{FF2B5EF4-FFF2-40B4-BE49-F238E27FC236}">
                <a16:creationId xmlns:a16="http://schemas.microsoft.com/office/drawing/2014/main" id="{3EE1D63A-05C8-43E5-A66C-92C4F55B06A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67975F-11D7-4A8B-B015-6606EBA8A404}"/>
              </a:ext>
            </a:extLst>
          </p:cNvPr>
          <p:cNvSpPr>
            <a:spLocks noGrp="1"/>
          </p:cNvSpPr>
          <p:nvPr>
            <p:ph type="sldNum" sz="quarter" idx="12"/>
          </p:nvPr>
        </p:nvSpPr>
        <p:spPr/>
        <p:txBody>
          <a:bodyPr/>
          <a:lstStyle/>
          <a:p>
            <a:fld id="{EB65F0E0-48D7-493F-8AD4-4649A9592C0D}" type="slidenum">
              <a:rPr lang="sv-SE" smtClean="0"/>
              <a:t>‹#›</a:t>
            </a:fld>
            <a:endParaRPr lang="sv-SE"/>
          </a:p>
        </p:txBody>
      </p:sp>
    </p:spTree>
    <p:extLst>
      <p:ext uri="{BB962C8B-B14F-4D97-AF65-F5344CB8AC3E}">
        <p14:creationId xmlns:p14="http://schemas.microsoft.com/office/powerpoint/2010/main" val="34809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4433BE-05DE-409D-851B-63FD75F0FAF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0F85991-F424-46E8-A076-119E3E804C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769019F-F43B-4308-A053-F7D44CD0CD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14CCB43-6B15-4F1C-8871-07E564B1A90F}"/>
              </a:ext>
            </a:extLst>
          </p:cNvPr>
          <p:cNvSpPr>
            <a:spLocks noGrp="1"/>
          </p:cNvSpPr>
          <p:nvPr>
            <p:ph type="dt" sz="half" idx="10"/>
          </p:nvPr>
        </p:nvSpPr>
        <p:spPr/>
        <p:txBody>
          <a:bodyPr/>
          <a:lstStyle/>
          <a:p>
            <a:fld id="{D295C94F-1233-4AA2-B2ED-57DB0BE76ADA}" type="datetimeFigureOut">
              <a:rPr lang="sv-SE" smtClean="0"/>
              <a:t>2022-03-17</a:t>
            </a:fld>
            <a:endParaRPr lang="sv-SE"/>
          </a:p>
        </p:txBody>
      </p:sp>
      <p:sp>
        <p:nvSpPr>
          <p:cNvPr id="6" name="Platshållare för sidfot 5">
            <a:extLst>
              <a:ext uri="{FF2B5EF4-FFF2-40B4-BE49-F238E27FC236}">
                <a16:creationId xmlns:a16="http://schemas.microsoft.com/office/drawing/2014/main" id="{3E795909-5A9A-47D6-926A-98C1751E9A4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79FB129-E58D-4239-A9BE-A2F78F7814A6}"/>
              </a:ext>
            </a:extLst>
          </p:cNvPr>
          <p:cNvSpPr>
            <a:spLocks noGrp="1"/>
          </p:cNvSpPr>
          <p:nvPr>
            <p:ph type="sldNum" sz="quarter" idx="12"/>
          </p:nvPr>
        </p:nvSpPr>
        <p:spPr/>
        <p:txBody>
          <a:bodyPr/>
          <a:lstStyle/>
          <a:p>
            <a:fld id="{EB65F0E0-48D7-493F-8AD4-4649A9592C0D}" type="slidenum">
              <a:rPr lang="sv-SE" smtClean="0"/>
              <a:t>‹#›</a:t>
            </a:fld>
            <a:endParaRPr lang="sv-SE"/>
          </a:p>
        </p:txBody>
      </p:sp>
    </p:spTree>
    <p:extLst>
      <p:ext uri="{BB962C8B-B14F-4D97-AF65-F5344CB8AC3E}">
        <p14:creationId xmlns:p14="http://schemas.microsoft.com/office/powerpoint/2010/main" val="453129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B51344-736E-4943-922B-01E067DEE82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A7E3E29-204A-4EA3-BA01-0D4AEE1232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0C763B6-4EA6-4DE9-9406-CD8CA03E5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23C5CBC-E5F6-4043-84D3-DF8E475A52D6}"/>
              </a:ext>
            </a:extLst>
          </p:cNvPr>
          <p:cNvSpPr>
            <a:spLocks noGrp="1"/>
          </p:cNvSpPr>
          <p:nvPr>
            <p:ph type="dt" sz="half" idx="10"/>
          </p:nvPr>
        </p:nvSpPr>
        <p:spPr/>
        <p:txBody>
          <a:bodyPr/>
          <a:lstStyle/>
          <a:p>
            <a:fld id="{D295C94F-1233-4AA2-B2ED-57DB0BE76ADA}" type="datetimeFigureOut">
              <a:rPr lang="sv-SE" smtClean="0"/>
              <a:t>2022-03-17</a:t>
            </a:fld>
            <a:endParaRPr lang="sv-SE"/>
          </a:p>
        </p:txBody>
      </p:sp>
      <p:sp>
        <p:nvSpPr>
          <p:cNvPr id="6" name="Platshållare för sidfot 5">
            <a:extLst>
              <a:ext uri="{FF2B5EF4-FFF2-40B4-BE49-F238E27FC236}">
                <a16:creationId xmlns:a16="http://schemas.microsoft.com/office/drawing/2014/main" id="{F9C29977-B70F-4DA1-B917-BA178073909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08551CB-0DB2-42AF-B5D1-57AD10297CF3}"/>
              </a:ext>
            </a:extLst>
          </p:cNvPr>
          <p:cNvSpPr>
            <a:spLocks noGrp="1"/>
          </p:cNvSpPr>
          <p:nvPr>
            <p:ph type="sldNum" sz="quarter" idx="12"/>
          </p:nvPr>
        </p:nvSpPr>
        <p:spPr/>
        <p:txBody>
          <a:bodyPr/>
          <a:lstStyle/>
          <a:p>
            <a:fld id="{EB65F0E0-48D7-493F-8AD4-4649A9592C0D}" type="slidenum">
              <a:rPr lang="sv-SE" smtClean="0"/>
              <a:t>‹#›</a:t>
            </a:fld>
            <a:endParaRPr lang="sv-SE"/>
          </a:p>
        </p:txBody>
      </p:sp>
    </p:spTree>
    <p:extLst>
      <p:ext uri="{BB962C8B-B14F-4D97-AF65-F5344CB8AC3E}">
        <p14:creationId xmlns:p14="http://schemas.microsoft.com/office/powerpoint/2010/main" val="203974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A8B855-36ED-4DE1-BC1B-D2A0F38DBD2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FF42CD0-B379-4FA0-A3C8-610B13A58A9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DBC4E04-1239-493F-8428-5DFDC712D3D6}"/>
              </a:ext>
            </a:extLst>
          </p:cNvPr>
          <p:cNvSpPr>
            <a:spLocks noGrp="1"/>
          </p:cNvSpPr>
          <p:nvPr>
            <p:ph type="dt" sz="half" idx="10"/>
          </p:nvPr>
        </p:nvSpPr>
        <p:spPr/>
        <p:txBody>
          <a:bodyPr/>
          <a:lstStyle/>
          <a:p>
            <a:fld id="{D295C94F-1233-4AA2-B2ED-57DB0BE76ADA}" type="datetimeFigureOut">
              <a:rPr lang="sv-SE" smtClean="0"/>
              <a:t>2022-03-17</a:t>
            </a:fld>
            <a:endParaRPr lang="sv-SE"/>
          </a:p>
        </p:txBody>
      </p:sp>
      <p:sp>
        <p:nvSpPr>
          <p:cNvPr id="5" name="Platshållare för sidfot 4">
            <a:extLst>
              <a:ext uri="{FF2B5EF4-FFF2-40B4-BE49-F238E27FC236}">
                <a16:creationId xmlns:a16="http://schemas.microsoft.com/office/drawing/2014/main" id="{8D1761FB-22F3-4C1A-BAB5-7BA764E0B62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E534390-1F38-418B-804C-5CC259B94703}"/>
              </a:ext>
            </a:extLst>
          </p:cNvPr>
          <p:cNvSpPr>
            <a:spLocks noGrp="1"/>
          </p:cNvSpPr>
          <p:nvPr>
            <p:ph type="sldNum" sz="quarter" idx="12"/>
          </p:nvPr>
        </p:nvSpPr>
        <p:spPr/>
        <p:txBody>
          <a:bodyPr/>
          <a:lstStyle/>
          <a:p>
            <a:fld id="{EB65F0E0-48D7-493F-8AD4-4649A9592C0D}" type="slidenum">
              <a:rPr lang="sv-SE" smtClean="0"/>
              <a:t>‹#›</a:t>
            </a:fld>
            <a:endParaRPr lang="sv-SE"/>
          </a:p>
        </p:txBody>
      </p:sp>
    </p:spTree>
    <p:extLst>
      <p:ext uri="{BB962C8B-B14F-4D97-AF65-F5344CB8AC3E}">
        <p14:creationId xmlns:p14="http://schemas.microsoft.com/office/powerpoint/2010/main" val="3337150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F7E05F5-B48F-4CA5-8915-926FFE5639F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8BA9AA1-FF13-4162-A061-AD5BFD43CE2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B463FEC-4E8C-4B0B-AFE9-9A9772B8322F}"/>
              </a:ext>
            </a:extLst>
          </p:cNvPr>
          <p:cNvSpPr>
            <a:spLocks noGrp="1"/>
          </p:cNvSpPr>
          <p:nvPr>
            <p:ph type="dt" sz="half" idx="10"/>
          </p:nvPr>
        </p:nvSpPr>
        <p:spPr/>
        <p:txBody>
          <a:bodyPr/>
          <a:lstStyle/>
          <a:p>
            <a:fld id="{D295C94F-1233-4AA2-B2ED-57DB0BE76ADA}" type="datetimeFigureOut">
              <a:rPr lang="sv-SE" smtClean="0"/>
              <a:t>2022-03-17</a:t>
            </a:fld>
            <a:endParaRPr lang="sv-SE"/>
          </a:p>
        </p:txBody>
      </p:sp>
      <p:sp>
        <p:nvSpPr>
          <p:cNvPr id="5" name="Platshållare för sidfot 4">
            <a:extLst>
              <a:ext uri="{FF2B5EF4-FFF2-40B4-BE49-F238E27FC236}">
                <a16:creationId xmlns:a16="http://schemas.microsoft.com/office/drawing/2014/main" id="{9CBC577D-2C31-45B9-BD17-462D24FDF82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96C5CC9-C6AE-4DA4-9CC6-AF9C3C715A83}"/>
              </a:ext>
            </a:extLst>
          </p:cNvPr>
          <p:cNvSpPr>
            <a:spLocks noGrp="1"/>
          </p:cNvSpPr>
          <p:nvPr>
            <p:ph type="sldNum" sz="quarter" idx="12"/>
          </p:nvPr>
        </p:nvSpPr>
        <p:spPr/>
        <p:txBody>
          <a:bodyPr/>
          <a:lstStyle/>
          <a:p>
            <a:fld id="{EB65F0E0-48D7-493F-8AD4-4649A9592C0D}" type="slidenum">
              <a:rPr lang="sv-SE" smtClean="0"/>
              <a:t>‹#›</a:t>
            </a:fld>
            <a:endParaRPr lang="sv-SE"/>
          </a:p>
        </p:txBody>
      </p:sp>
    </p:spTree>
    <p:extLst>
      <p:ext uri="{BB962C8B-B14F-4D97-AF65-F5344CB8AC3E}">
        <p14:creationId xmlns:p14="http://schemas.microsoft.com/office/powerpoint/2010/main" val="4085463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740637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745642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2022-03-17</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653266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1624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5" y="874602"/>
            <a:ext cx="5326992" cy="1228519"/>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7"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6000" y="874602"/>
            <a:ext cx="4172325" cy="536059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08490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2022-03-17</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1779"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E0CF1DFE-83CD-4DBA-9864-1BB764A14C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4172" y="388536"/>
            <a:ext cx="1175965" cy="486067"/>
          </a:xfrm>
          <a:prstGeom prst="rect">
            <a:avLst/>
          </a:prstGeom>
        </p:spPr>
      </p:pic>
    </p:spTree>
    <p:extLst>
      <p:ext uri="{BB962C8B-B14F-4D97-AF65-F5344CB8AC3E}">
        <p14:creationId xmlns:p14="http://schemas.microsoft.com/office/powerpoint/2010/main" val="1298156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7"/>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2"/>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951012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31095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180221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049524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Rubrik med bild">
    <p:bg>
      <p:bgRef idx="1001">
        <a:schemeClr val="bg1"/>
      </p:bgRef>
    </p:bg>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499"/>
            <a:ext cx="12192599" cy="6859498"/>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3" indent="0">
              <a:buNone/>
              <a:defRPr/>
            </a:lvl1pPr>
          </a:lstStyle>
          <a:p>
            <a:r>
              <a:rPr lang="sv-SE" dirty="0"/>
              <a:t> </a:t>
            </a:r>
          </a:p>
        </p:txBody>
      </p:sp>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2022-03-17</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C07B919C-66BA-4EE9-B4B5-5D94DE20BC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312373546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Vit avsnitt">
    <p:bg>
      <p:bgRef idx="1001">
        <a:schemeClr val="bg1"/>
      </p:bgRef>
    </p:bg>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2022-03-17</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8" name="Bildobjekt 7" descr="En bild som visar ritning&#10;&#10;Automatiskt genererad beskrivning">
            <a:extLst>
              <a:ext uri="{FF2B5EF4-FFF2-40B4-BE49-F238E27FC236}">
                <a16:creationId xmlns:a16="http://schemas.microsoft.com/office/drawing/2014/main" id="{91DB7D1E-37AF-4FA0-8FD2-F23EC80E0E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76021921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2022-03-17</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E0CF1DFE-83CD-4DBA-9864-1BB764A14C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31546764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2022-03-17</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66BA1DF9-F254-47E8-AD5B-F1789C944EB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32623039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0541049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15742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2022-03-17</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1779"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66BA1DF9-F254-47E8-AD5B-F1789C944EB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4172" y="388536"/>
            <a:ext cx="1175965" cy="486067"/>
          </a:xfrm>
          <a:prstGeom prst="rect">
            <a:avLst/>
          </a:prstGeom>
        </p:spPr>
      </p:pic>
    </p:spTree>
    <p:extLst>
      <p:ext uri="{BB962C8B-B14F-4D97-AF65-F5344CB8AC3E}">
        <p14:creationId xmlns:p14="http://schemas.microsoft.com/office/powerpoint/2010/main" val="22525219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2022-03-17</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7553006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519599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835226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972500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5640327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62474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931488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526322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1061344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2022-03-17</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32591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8532519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6374994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51770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7597336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36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0455286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7523271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586241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021075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2022-03-17</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671663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99239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7892704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5" y="874602"/>
            <a:ext cx="5326992" cy="1228519"/>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7"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6000" y="874602"/>
            <a:ext cx="4172325" cy="536059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549986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7"/>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2"/>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133078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404221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4949482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464052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6897301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9254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2022-03-17</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42661719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26325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5" y="874602"/>
            <a:ext cx="5326992" cy="1228519"/>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7"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6000" y="874602"/>
            <a:ext cx="4172325" cy="536059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41100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2022-03-17</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505497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7"/>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2"/>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2331345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58798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206455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125408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cSld name="Rubrik med bild">
    <p:bg>
      <p:bgRef idx="1001">
        <a:schemeClr val="bg1"/>
      </p:bgRef>
    </p:bg>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500"/>
            <a:ext cx="12192599" cy="6859499"/>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2" indent="0">
              <a:buNone/>
              <a:defRPr/>
            </a:lvl1pPr>
          </a:lstStyle>
          <a:p>
            <a:r>
              <a:rPr lang="sv-SE" dirty="0"/>
              <a:t> </a:t>
            </a:r>
          </a:p>
        </p:txBody>
      </p:sp>
      <p:sp>
        <p:nvSpPr>
          <p:cNvPr id="2" name="Rubrik 1"/>
          <p:cNvSpPr>
            <a:spLocks noGrp="1"/>
          </p:cNvSpPr>
          <p:nvPr>
            <p:ph type="ctrTitle"/>
          </p:nvPr>
        </p:nvSpPr>
        <p:spPr>
          <a:xfrm>
            <a:off x="666000" y="1889549"/>
            <a:ext cx="9608400" cy="1310851"/>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2022-03-17</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1779"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C07B919C-66BA-4EE9-B4B5-5D94DE20BC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4172" y="388536"/>
            <a:ext cx="1175965" cy="486067"/>
          </a:xfrm>
          <a:prstGeom prst="rect">
            <a:avLst/>
          </a:prstGeom>
        </p:spPr>
      </p:pic>
    </p:spTree>
    <p:extLst>
      <p:ext uri="{BB962C8B-B14F-4D97-AF65-F5344CB8AC3E}">
        <p14:creationId xmlns:p14="http://schemas.microsoft.com/office/powerpoint/2010/main" val="158320938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76690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5" y="874602"/>
            <a:ext cx="5326992" cy="1228519"/>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7"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6000" y="874602"/>
            <a:ext cx="4172325" cy="536059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2022-03-17</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423927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5.pn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5.png"/><Relationship Id="rId5" Type="http://schemas.openxmlformats.org/officeDocument/2006/relationships/slideLayout" Target="../slideLayouts/slideLayout29.xml"/><Relationship Id="rId10"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6.jpe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1.emf"/><Relationship Id="rId5" Type="http://schemas.openxmlformats.org/officeDocument/2006/relationships/theme" Target="../theme/theme5.xml"/><Relationship Id="rId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5.png"/><Relationship Id="rId5" Type="http://schemas.openxmlformats.org/officeDocument/2006/relationships/slideLayout" Target="../slideLayouts/slideLayout42.xml"/><Relationship Id="rId10" Type="http://schemas.openxmlformats.org/officeDocument/2006/relationships/theme" Target="../theme/theme6.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5.png"/><Relationship Id="rId5" Type="http://schemas.openxmlformats.org/officeDocument/2006/relationships/slideLayout" Target="../slideLayouts/slideLayout51.xml"/><Relationship Id="rId10" Type="http://schemas.openxmlformats.org/officeDocument/2006/relationships/theme" Target="../theme/theme7.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7.png"/><Relationship Id="rId5" Type="http://schemas.openxmlformats.org/officeDocument/2006/relationships/slideLayout" Target="../slideLayouts/slideLayout60.xml"/><Relationship Id="rId10" Type="http://schemas.openxmlformats.org/officeDocument/2006/relationships/theme" Target="../theme/theme8.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image" Target="../media/image5.pn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heme" Target="../theme/theme9.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4" y="874603"/>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3" y="2495203"/>
            <a:ext cx="9609825" cy="3738599"/>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4" y="6356351"/>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2022-03-17</a:t>
            </a:fld>
            <a:endParaRPr lang="sv-SE" dirty="0"/>
          </a:p>
        </p:txBody>
      </p:sp>
      <p:sp>
        <p:nvSpPr>
          <p:cNvPr id="5" name="Platshållare för sidfot 4"/>
          <p:cNvSpPr>
            <a:spLocks noGrp="1"/>
          </p:cNvSpPr>
          <p:nvPr>
            <p:ph type="ftr" sz="quarter" idx="3"/>
          </p:nvPr>
        </p:nvSpPr>
        <p:spPr>
          <a:xfrm>
            <a:off x="2457450" y="6356351"/>
            <a:ext cx="6029327"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1"/>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pic>
        <p:nvPicPr>
          <p:cNvPr id="10" name="Bildobjekt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11779" y="-9524"/>
            <a:ext cx="3096000" cy="3599059"/>
          </a:xfrm>
          <a:prstGeom prst="rect">
            <a:avLst/>
          </a:prstGeom>
        </p:spPr>
      </p:pic>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664172" y="388536"/>
            <a:ext cx="1175965" cy="486067"/>
          </a:xfrm>
          <a:prstGeom prst="rect">
            <a:avLst/>
          </a:prstGeom>
        </p:spPr>
      </p:pic>
    </p:spTree>
    <p:extLst>
      <p:ext uri="{BB962C8B-B14F-4D97-AF65-F5344CB8AC3E}">
        <p14:creationId xmlns:p14="http://schemas.microsoft.com/office/powerpoint/2010/main" val="2770955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377"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56" indent="-228594" algn="l" defTabSz="914377"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783" indent="-228594" algn="l" defTabSz="914377"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2971" indent="-228594" algn="l" defTabSz="914377"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160" indent="-228594" algn="l" defTabSz="914377"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349" indent="-228594" algn="l" defTabSz="914377"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4" y="874603"/>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3" y="2495203"/>
            <a:ext cx="9609825" cy="3738599"/>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4" y="6356351"/>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2022-03-17</a:t>
            </a:fld>
            <a:endParaRPr lang="sv-SE" dirty="0"/>
          </a:p>
        </p:txBody>
      </p:sp>
      <p:sp>
        <p:nvSpPr>
          <p:cNvPr id="5" name="Platshållare för sidfot 4"/>
          <p:cNvSpPr>
            <a:spLocks noGrp="1"/>
          </p:cNvSpPr>
          <p:nvPr>
            <p:ph type="ftr" sz="quarter" idx="3"/>
          </p:nvPr>
        </p:nvSpPr>
        <p:spPr>
          <a:xfrm>
            <a:off x="2457450" y="6356351"/>
            <a:ext cx="6029327"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1"/>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4583596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txStyles>
    <p:titleStyle>
      <a:lvl1pPr algn="l" defTabSz="914377"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56" indent="-228594" algn="l" defTabSz="914377"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2971"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160"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6BA2CC0-7C81-444C-86E4-6C898FBE8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C4A2731-E82F-464B-AE52-1C417F20E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DA26689-8A61-447F-AB8A-60D5CA7921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5C94F-1233-4AA2-B2ED-57DB0BE76ADA}" type="datetimeFigureOut">
              <a:rPr lang="sv-SE" smtClean="0"/>
              <a:t>2022-03-17</a:t>
            </a:fld>
            <a:endParaRPr lang="sv-SE"/>
          </a:p>
        </p:txBody>
      </p:sp>
      <p:sp>
        <p:nvSpPr>
          <p:cNvPr id="5" name="Platshållare för sidfot 4">
            <a:extLst>
              <a:ext uri="{FF2B5EF4-FFF2-40B4-BE49-F238E27FC236}">
                <a16:creationId xmlns:a16="http://schemas.microsoft.com/office/drawing/2014/main" id="{71F997FE-E327-4DE6-B882-EDE257AFBF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0AC6FE1-CEF4-4624-9777-478C0F1D23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5F0E0-48D7-493F-8AD4-4649A9592C0D}" type="slidenum">
              <a:rPr lang="sv-SE" smtClean="0"/>
              <a:t>‹#›</a:t>
            </a:fld>
            <a:endParaRPr lang="sv-SE"/>
          </a:p>
        </p:txBody>
      </p:sp>
    </p:spTree>
    <p:extLst>
      <p:ext uri="{BB962C8B-B14F-4D97-AF65-F5344CB8AC3E}">
        <p14:creationId xmlns:p14="http://schemas.microsoft.com/office/powerpoint/2010/main" val="198149719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4" y="874603"/>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3" y="2495203"/>
            <a:ext cx="9609825" cy="3738599"/>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4" y="6356351"/>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2022-03-17</a:t>
            </a:fld>
            <a:endParaRPr lang="sv-SE" dirty="0"/>
          </a:p>
        </p:txBody>
      </p:sp>
      <p:sp>
        <p:nvSpPr>
          <p:cNvPr id="5" name="Platshållare för sidfot 4"/>
          <p:cNvSpPr>
            <a:spLocks noGrp="1"/>
          </p:cNvSpPr>
          <p:nvPr>
            <p:ph type="ftr" sz="quarter" idx="3"/>
          </p:nvPr>
        </p:nvSpPr>
        <p:spPr>
          <a:xfrm>
            <a:off x="2457450" y="6356351"/>
            <a:ext cx="6029327"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1"/>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41167059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txStyles>
    <p:titleStyle>
      <a:lvl1pPr algn="l" defTabSz="914377"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56" indent="-228594" algn="l" defTabSz="914377"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2971"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160"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2022-03-17</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pic>
        <p:nvPicPr>
          <p:cNvPr id="10" name="Bildobjekt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21353709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2022-03-17</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55646802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2022-03-17</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25894994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4" y="874603"/>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3" y="2495203"/>
            <a:ext cx="9609825" cy="3738599"/>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4" y="6356351"/>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2022-03-17</a:t>
            </a:fld>
            <a:endParaRPr lang="sv-SE" dirty="0"/>
          </a:p>
        </p:txBody>
      </p:sp>
      <p:sp>
        <p:nvSpPr>
          <p:cNvPr id="5" name="Platshållare för sidfot 4"/>
          <p:cNvSpPr>
            <a:spLocks noGrp="1"/>
          </p:cNvSpPr>
          <p:nvPr>
            <p:ph type="ftr" sz="quarter" idx="3"/>
          </p:nvPr>
        </p:nvSpPr>
        <p:spPr>
          <a:xfrm>
            <a:off x="2457450" y="6356351"/>
            <a:ext cx="6029327"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1"/>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73434464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txStyles>
    <p:titleStyle>
      <a:lvl1pPr algn="l" defTabSz="914377"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56" indent="-228594" algn="l" defTabSz="914377"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2971"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160"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4" y="874603"/>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3" y="2495203"/>
            <a:ext cx="9609825" cy="3738599"/>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4" y="6356351"/>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2022-03-17</a:t>
            </a:fld>
            <a:endParaRPr lang="sv-SE" dirty="0"/>
          </a:p>
        </p:txBody>
      </p:sp>
      <p:sp>
        <p:nvSpPr>
          <p:cNvPr id="5" name="Platshållare för sidfot 4"/>
          <p:cNvSpPr>
            <a:spLocks noGrp="1"/>
          </p:cNvSpPr>
          <p:nvPr>
            <p:ph type="ftr" sz="quarter" idx="3"/>
          </p:nvPr>
        </p:nvSpPr>
        <p:spPr>
          <a:xfrm>
            <a:off x="2457450" y="6356351"/>
            <a:ext cx="6029327"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1"/>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00241757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90" r:id="rId10"/>
  </p:sldLayoutIdLst>
  <p:txStyles>
    <p:titleStyle>
      <a:lvl1pPr algn="l" defTabSz="914377"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56" indent="-228594" algn="l" defTabSz="914377"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2971"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160"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26" Type="http://schemas.openxmlformats.org/officeDocument/2006/relationships/image" Target="../media/image50.svg"/><Relationship Id="rId3" Type="http://schemas.openxmlformats.org/officeDocument/2006/relationships/image" Target="../media/image27.png"/><Relationship Id="rId21" Type="http://schemas.openxmlformats.org/officeDocument/2006/relationships/image" Target="../media/image45.png"/><Relationship Id="rId34" Type="http://schemas.openxmlformats.org/officeDocument/2006/relationships/image" Target="../media/image58.sv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38" Type="http://schemas.openxmlformats.org/officeDocument/2006/relationships/image" Target="../media/image62.svg"/><Relationship Id="rId2" Type="http://schemas.openxmlformats.org/officeDocument/2006/relationships/notesSlide" Target="../notesSlides/notesSlide11.xml"/><Relationship Id="rId16" Type="http://schemas.openxmlformats.org/officeDocument/2006/relationships/image" Target="../media/image40.svg"/><Relationship Id="rId20" Type="http://schemas.openxmlformats.org/officeDocument/2006/relationships/image" Target="../media/image44.svg"/><Relationship Id="rId29" Type="http://schemas.openxmlformats.org/officeDocument/2006/relationships/image" Target="../media/image53.png"/><Relationship Id="rId1" Type="http://schemas.openxmlformats.org/officeDocument/2006/relationships/slideLayout" Target="../slideLayouts/slideLayout72.xml"/><Relationship Id="rId6" Type="http://schemas.openxmlformats.org/officeDocument/2006/relationships/image" Target="../media/image30.svg"/><Relationship Id="rId11" Type="http://schemas.openxmlformats.org/officeDocument/2006/relationships/image" Target="../media/image35.png"/><Relationship Id="rId24" Type="http://schemas.openxmlformats.org/officeDocument/2006/relationships/image" Target="../media/image48.svg"/><Relationship Id="rId32" Type="http://schemas.openxmlformats.org/officeDocument/2006/relationships/image" Target="../media/image56.svg"/><Relationship Id="rId37" Type="http://schemas.openxmlformats.org/officeDocument/2006/relationships/image" Target="../media/image61.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svg"/><Relationship Id="rId36" Type="http://schemas.openxmlformats.org/officeDocument/2006/relationships/image" Target="../media/image60.svg"/><Relationship Id="rId10" Type="http://schemas.openxmlformats.org/officeDocument/2006/relationships/image" Target="../media/image34.sv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 Id="rId22" Type="http://schemas.openxmlformats.org/officeDocument/2006/relationships/image" Target="../media/image46.svg"/><Relationship Id="rId27" Type="http://schemas.openxmlformats.org/officeDocument/2006/relationships/image" Target="../media/image51.png"/><Relationship Id="rId30" Type="http://schemas.openxmlformats.org/officeDocument/2006/relationships/image" Target="../media/image54.svg"/><Relationship Id="rId35" Type="http://schemas.openxmlformats.org/officeDocument/2006/relationships/image" Target="../media/image59.png"/></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kunskapsstyrningvard.se/kunskapsstyrninghalsoochsjukvard/kunskapsstod/publiceradekunskapsstod/struktureradvardinformation/enhetligterminologiforkunskapsstod.56143.html" TargetMode="External"/><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72.xml"/><Relationship Id="rId5" Type="http://schemas.openxmlformats.org/officeDocument/2006/relationships/image" Target="../media/image69.pn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68.xml"/><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6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68.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svg"/><Relationship Id="rId2" Type="http://schemas.openxmlformats.org/officeDocument/2006/relationships/notesSlide" Target="../notesSlides/notesSlide28.xml"/><Relationship Id="rId1" Type="http://schemas.openxmlformats.org/officeDocument/2006/relationships/slideLayout" Target="../slideLayouts/slideLayout48.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5.svg"/></Relationships>
</file>

<file path=ppt/slides/_rels/slide33.xml.rels><?xml version="1.0" encoding="UTF-8" standalone="yes"?>
<Relationships xmlns="http://schemas.openxmlformats.org/package/2006/relationships"><Relationship Id="rId8" Type="http://schemas.openxmlformats.org/officeDocument/2006/relationships/image" Target="../media/image91.svg"/><Relationship Id="rId13" Type="http://schemas.openxmlformats.org/officeDocument/2006/relationships/image" Target="../media/image96.png"/><Relationship Id="rId18" Type="http://schemas.openxmlformats.org/officeDocument/2006/relationships/image" Target="../media/image101.sv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svg"/><Relationship Id="rId17" Type="http://schemas.openxmlformats.org/officeDocument/2006/relationships/image" Target="../media/image100.png"/><Relationship Id="rId2" Type="http://schemas.openxmlformats.org/officeDocument/2006/relationships/notesSlide" Target="../notesSlides/notesSlide29.xml"/><Relationship Id="rId16" Type="http://schemas.openxmlformats.org/officeDocument/2006/relationships/image" Target="../media/image99.svg"/><Relationship Id="rId1" Type="http://schemas.openxmlformats.org/officeDocument/2006/relationships/slideLayout" Target="../slideLayouts/slideLayout48.xml"/><Relationship Id="rId6" Type="http://schemas.openxmlformats.org/officeDocument/2006/relationships/image" Target="../media/image89.svg"/><Relationship Id="rId11" Type="http://schemas.openxmlformats.org/officeDocument/2006/relationships/image" Target="../media/image94.png"/><Relationship Id="rId5" Type="http://schemas.openxmlformats.org/officeDocument/2006/relationships/image" Target="../media/image88.png"/><Relationship Id="rId15" Type="http://schemas.openxmlformats.org/officeDocument/2006/relationships/image" Target="../media/image98.png"/><Relationship Id="rId10" Type="http://schemas.openxmlformats.org/officeDocument/2006/relationships/image" Target="../media/image93.svg"/><Relationship Id="rId4" Type="http://schemas.openxmlformats.org/officeDocument/2006/relationships/image" Target="../media/image87.svg"/><Relationship Id="rId9" Type="http://schemas.openxmlformats.org/officeDocument/2006/relationships/image" Target="../media/image92.png"/><Relationship Id="rId14" Type="http://schemas.openxmlformats.org/officeDocument/2006/relationships/image" Target="../media/image97.sv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5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5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107.svg"/><Relationship Id="rId13" Type="http://schemas.openxmlformats.org/officeDocument/2006/relationships/image" Target="../media/image112.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11.svg"/><Relationship Id="rId2" Type="http://schemas.openxmlformats.org/officeDocument/2006/relationships/notesSlide" Target="../notesSlides/notesSlide32.xml"/><Relationship Id="rId16" Type="http://schemas.openxmlformats.org/officeDocument/2006/relationships/image" Target="../media/image115.svg"/><Relationship Id="rId1" Type="http://schemas.openxmlformats.org/officeDocument/2006/relationships/slideLayout" Target="../slideLayouts/slideLayout53.xml"/><Relationship Id="rId6" Type="http://schemas.openxmlformats.org/officeDocument/2006/relationships/image" Target="../media/image105.svg"/><Relationship Id="rId11" Type="http://schemas.openxmlformats.org/officeDocument/2006/relationships/image" Target="../media/image110.png"/><Relationship Id="rId5" Type="http://schemas.openxmlformats.org/officeDocument/2006/relationships/image" Target="../media/image104.png"/><Relationship Id="rId15" Type="http://schemas.openxmlformats.org/officeDocument/2006/relationships/image" Target="../media/image114.png"/><Relationship Id="rId10" Type="http://schemas.openxmlformats.org/officeDocument/2006/relationships/image" Target="../media/image109.svg"/><Relationship Id="rId4" Type="http://schemas.openxmlformats.org/officeDocument/2006/relationships/image" Target="../media/image103.svg"/><Relationship Id="rId9" Type="http://schemas.openxmlformats.org/officeDocument/2006/relationships/image" Target="../media/image108.png"/><Relationship Id="rId14" Type="http://schemas.openxmlformats.org/officeDocument/2006/relationships/image" Target="../media/image113.svg"/></Relationships>
</file>

<file path=ppt/slides/_rels/slide37.xml.rels><?xml version="1.0" encoding="UTF-8" standalone="yes"?>
<Relationships xmlns="http://schemas.openxmlformats.org/package/2006/relationships"><Relationship Id="rId8" Type="http://schemas.openxmlformats.org/officeDocument/2006/relationships/image" Target="../media/image115.svg"/><Relationship Id="rId13" Type="http://schemas.openxmlformats.org/officeDocument/2006/relationships/image" Target="../media/image118.pn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54.svg"/><Relationship Id="rId2" Type="http://schemas.openxmlformats.org/officeDocument/2006/relationships/notesSlide" Target="../notesSlides/notesSlide33.xml"/><Relationship Id="rId1" Type="http://schemas.openxmlformats.org/officeDocument/2006/relationships/slideLayout" Target="../slideLayouts/slideLayout53.xml"/><Relationship Id="rId6" Type="http://schemas.openxmlformats.org/officeDocument/2006/relationships/image" Target="../media/image113.svg"/><Relationship Id="rId11" Type="http://schemas.openxmlformats.org/officeDocument/2006/relationships/image" Target="../media/image53.png"/><Relationship Id="rId5" Type="http://schemas.openxmlformats.org/officeDocument/2006/relationships/image" Target="../media/image112.png"/><Relationship Id="rId10" Type="http://schemas.openxmlformats.org/officeDocument/2006/relationships/image" Target="../media/image117.svg"/><Relationship Id="rId4" Type="http://schemas.openxmlformats.org/officeDocument/2006/relationships/image" Target="../media/image111.svg"/><Relationship Id="rId9" Type="http://schemas.openxmlformats.org/officeDocument/2006/relationships/image" Target="../media/image116.png"/><Relationship Id="rId14" Type="http://schemas.openxmlformats.org/officeDocument/2006/relationships/image" Target="../media/image119.svg"/></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6.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a:extLst>
              <a:ext uri="{FF2B5EF4-FFF2-40B4-BE49-F238E27FC236}">
                <a16:creationId xmlns:a16="http://schemas.microsoft.com/office/drawing/2014/main" id="{141E4185-2F12-6E40-BFAD-8279B67CBAEC}"/>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t="7803" b="7803"/>
          <a:stretch>
            <a:fillRect/>
          </a:stretch>
        </p:blipFill>
        <p:spPr>
          <a:xfrm>
            <a:off x="0" y="0"/>
            <a:ext cx="12192000" cy="6859587"/>
          </a:xfrm>
        </p:spPr>
      </p:pic>
      <p:sp>
        <p:nvSpPr>
          <p:cNvPr id="4" name="Rubrik 1">
            <a:extLst>
              <a:ext uri="{FF2B5EF4-FFF2-40B4-BE49-F238E27FC236}">
                <a16:creationId xmlns:a16="http://schemas.microsoft.com/office/drawing/2014/main" id="{14A3070A-8617-754D-A50A-7A98C1BD0AA3}"/>
              </a:ext>
            </a:extLst>
          </p:cNvPr>
          <p:cNvSpPr txBox="1">
            <a:spLocks noGrp="1"/>
          </p:cNvSpPr>
          <p:nvPr>
            <p:ph type="title" idx="4294967295"/>
          </p:nvPr>
        </p:nvSpPr>
        <p:spPr>
          <a:xfrm>
            <a:off x="198993" y="3428206"/>
            <a:ext cx="6793477" cy="12285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377" rtl="0" eaLnBrk="1" latinLnBrk="0" hangingPunct="1">
              <a:lnSpc>
                <a:spcPct val="95000"/>
              </a:lnSpc>
              <a:spcBef>
                <a:spcPct val="0"/>
              </a:spcBef>
              <a:buNone/>
              <a:defRPr sz="5400" b="1" kern="1200">
                <a:solidFill>
                  <a:schemeClr val="tx1"/>
                </a:solidFill>
                <a:latin typeface="+mj-lt"/>
                <a:ea typeface="+mj-ea"/>
                <a:cs typeface="+mj-cs"/>
              </a:defRPr>
            </a:lvl1pPr>
          </a:lstStyle>
          <a:p>
            <a:pPr marL="0" marR="0" lvl="0" indent="0" algn="ctr" defTabSz="914377" rtl="0" eaLnBrk="1" fontAlgn="auto" latinLnBrk="0" hangingPunct="1">
              <a:lnSpc>
                <a:spcPct val="95000"/>
              </a:lnSpc>
              <a:spcBef>
                <a:spcPct val="0"/>
              </a:spcBef>
              <a:spcAft>
                <a:spcPts val="0"/>
              </a:spcAft>
              <a:buClrTx/>
              <a:buSzTx/>
              <a:buFontTx/>
              <a:buNone/>
              <a:tabLst/>
              <a:defRPr/>
            </a:pPr>
            <a:r>
              <a:rPr kumimoji="0" lang="sv-SE" sz="5200" b="1" i="0" u="none" strike="noStrike" kern="1200" cap="none" spc="0" normalizeH="0" baseline="0" noProof="0" dirty="0">
                <a:ln>
                  <a:noFill/>
                </a:ln>
                <a:solidFill>
                  <a:prstClr val="white"/>
                </a:solidFill>
                <a:effectLst/>
                <a:uLnTx/>
                <a:uFillTx/>
                <a:latin typeface="Arial"/>
                <a:ea typeface="+mj-ea"/>
                <a:cs typeface="+mj-cs"/>
              </a:rPr>
              <a:t>Egenmonitorering</a:t>
            </a:r>
          </a:p>
        </p:txBody>
      </p:sp>
      <p:sp>
        <p:nvSpPr>
          <p:cNvPr id="6" name="Underrubrik 2">
            <a:extLst>
              <a:ext uri="{FF2B5EF4-FFF2-40B4-BE49-F238E27FC236}">
                <a16:creationId xmlns:a16="http://schemas.microsoft.com/office/drawing/2014/main" id="{34FE7C08-A81B-3941-9928-C03A5B5513CE}"/>
              </a:ext>
            </a:extLst>
          </p:cNvPr>
          <p:cNvSpPr txBox="1">
            <a:spLocks/>
          </p:cNvSpPr>
          <p:nvPr/>
        </p:nvSpPr>
        <p:spPr>
          <a:xfrm>
            <a:off x="665999" y="4217841"/>
            <a:ext cx="5325227" cy="3740400"/>
          </a:xfrm>
          <a:prstGeom prst="rect">
            <a:avLst/>
          </a:prstGeom>
        </p:spPr>
        <p:txBody>
          <a:bodyPr>
            <a:normAutofit/>
          </a:bodyPr>
          <a:lstStyle>
            <a:lvl1pPr marL="258756" indent="-228594" algn="l" defTabSz="914377"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2971"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160"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2" marR="0" lvl="0" indent="0" algn="l" defTabSz="914377"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3000" b="0" i="0" u="none" strike="noStrike" kern="1200" cap="none" spc="0" normalizeH="0" baseline="0" noProof="0">
                <a:ln>
                  <a:noFill/>
                </a:ln>
                <a:solidFill>
                  <a:prstClr val="white"/>
                </a:solidFill>
                <a:effectLst/>
                <a:uLnTx/>
                <a:uFillTx/>
                <a:latin typeface="Arial"/>
                <a:ea typeface="+mn-ea"/>
                <a:cs typeface="+mn-cs"/>
              </a:rPr>
              <a:t>Baspresentation version 2022-03-08</a:t>
            </a:r>
            <a:endParaRPr kumimoji="0" lang="sv-SE" sz="30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00114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8F60EF-BA56-E54A-BF06-2B5C39E67922}"/>
              </a:ext>
            </a:extLst>
          </p:cNvPr>
          <p:cNvSpPr>
            <a:spLocks noGrp="1"/>
          </p:cNvSpPr>
          <p:nvPr>
            <p:ph type="title"/>
          </p:nvPr>
        </p:nvSpPr>
        <p:spPr>
          <a:xfrm>
            <a:off x="685015" y="608050"/>
            <a:ext cx="10318607" cy="1231392"/>
          </a:xfrm>
        </p:spPr>
        <p:txBody>
          <a:bodyPr/>
          <a:lstStyle/>
          <a:p>
            <a:r>
              <a:rPr lang="sv-SE" dirty="0"/>
              <a:t>Egenmonitorering – bidrar till förverkligande av Vision e-hälsa 2025</a:t>
            </a:r>
          </a:p>
        </p:txBody>
      </p:sp>
      <p:sp>
        <p:nvSpPr>
          <p:cNvPr id="5" name="Platshållare för innehåll 2">
            <a:extLst>
              <a:ext uri="{FF2B5EF4-FFF2-40B4-BE49-F238E27FC236}">
                <a16:creationId xmlns:a16="http://schemas.microsoft.com/office/drawing/2014/main" id="{AE2D47D0-F843-DC40-92D9-5F05E896B912}"/>
              </a:ext>
            </a:extLst>
          </p:cNvPr>
          <p:cNvSpPr txBox="1">
            <a:spLocks/>
          </p:cNvSpPr>
          <p:nvPr/>
        </p:nvSpPr>
        <p:spPr>
          <a:xfrm>
            <a:off x="786016" y="2438513"/>
            <a:ext cx="6128492" cy="4819759"/>
          </a:xfrm>
          <a:prstGeom prst="rect">
            <a:avLst/>
          </a:prstGeom>
        </p:spPr>
        <p:txBody>
          <a:bodyPr>
            <a:normAutofit/>
          </a:bodyPr>
          <a:lstStyle>
            <a:lvl1pPr marL="258756" indent="-228594" algn="l" defTabSz="914377"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2971"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160"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2" indent="0">
              <a:buNone/>
            </a:pPr>
            <a:r>
              <a:rPr lang="sv-SE" sz="2000" dirty="0"/>
              <a:t>Egenmonitorering bidrar till förverkligande av Vision e-hälsa 2025 och dess inriktningsmål Individen som medskapare. Inriktningsmålet syftar till: </a:t>
            </a:r>
          </a:p>
          <a:p>
            <a:pPr>
              <a:buFont typeface="Courier New" panose="02070309020205020404" pitchFamily="49" charset="0"/>
              <a:buChar char="o"/>
            </a:pPr>
            <a:r>
              <a:rPr lang="sv-SE" sz="2000" dirty="0"/>
              <a:t>Att utifrån individernas behov och förutsättningar, göra patienter till aktiva medskapare.</a:t>
            </a:r>
          </a:p>
          <a:p>
            <a:pPr>
              <a:buFont typeface="Courier New" panose="02070309020205020404" pitchFamily="49" charset="0"/>
              <a:buChar char="o"/>
            </a:pPr>
            <a:r>
              <a:rPr lang="sv-SE" sz="2000" dirty="0"/>
              <a:t>Att ge insyn och överblick kring processer som rör den egna vården.</a:t>
            </a:r>
          </a:p>
          <a:p>
            <a:pPr>
              <a:buFont typeface="Courier New" panose="02070309020205020404" pitchFamily="49" charset="0"/>
              <a:buChar char="o"/>
            </a:pPr>
            <a:r>
              <a:rPr lang="sv-SE" sz="2000" dirty="0"/>
              <a:t>Större platsoberoende: få vård eller kontakt där individen befinner sig.</a:t>
            </a:r>
          </a:p>
        </p:txBody>
      </p:sp>
      <p:pic>
        <p:nvPicPr>
          <p:cNvPr id="7" name="Bildobjekt 6">
            <a:extLst>
              <a:ext uri="{FF2B5EF4-FFF2-40B4-BE49-F238E27FC236}">
                <a16:creationId xmlns:a16="http://schemas.microsoft.com/office/drawing/2014/main" id="{524498E7-1213-B143-8F69-24C23081259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775" y="2438513"/>
            <a:ext cx="2488841" cy="2144501"/>
          </a:xfrm>
          <a:prstGeom prst="rect">
            <a:avLst/>
          </a:prstGeom>
        </p:spPr>
      </p:pic>
    </p:spTree>
    <p:extLst>
      <p:ext uri="{BB962C8B-B14F-4D97-AF65-F5344CB8AC3E}">
        <p14:creationId xmlns:p14="http://schemas.microsoft.com/office/powerpoint/2010/main" val="3837574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6114E2-7557-4343-BBE2-04AFC97B8D5F}"/>
              </a:ext>
            </a:extLst>
          </p:cNvPr>
          <p:cNvSpPr>
            <a:spLocks noGrp="1"/>
          </p:cNvSpPr>
          <p:nvPr>
            <p:ph type="title"/>
          </p:nvPr>
        </p:nvSpPr>
        <p:spPr>
          <a:xfrm>
            <a:off x="646248" y="1037639"/>
            <a:ext cx="10181410" cy="1231392"/>
          </a:xfrm>
        </p:spPr>
        <p:txBody>
          <a:bodyPr/>
          <a:lstStyle/>
          <a:p>
            <a:r>
              <a:rPr lang="sv-SE" sz="4100" dirty="0"/>
              <a:t>Teknik anpassad för människors vardag</a:t>
            </a:r>
          </a:p>
        </p:txBody>
      </p:sp>
      <p:sp>
        <p:nvSpPr>
          <p:cNvPr id="28" name="Platshållare för innehåll 2">
            <a:extLst>
              <a:ext uri="{FF2B5EF4-FFF2-40B4-BE49-F238E27FC236}">
                <a16:creationId xmlns:a16="http://schemas.microsoft.com/office/drawing/2014/main" id="{EA5E0767-4081-BD46-B581-DA9F1DAF9A25}"/>
              </a:ext>
            </a:extLst>
          </p:cNvPr>
          <p:cNvSpPr txBox="1">
            <a:spLocks/>
          </p:cNvSpPr>
          <p:nvPr/>
        </p:nvSpPr>
        <p:spPr>
          <a:xfrm>
            <a:off x="675276" y="2223809"/>
            <a:ext cx="4088454" cy="3740400"/>
          </a:xfrm>
          <a:prstGeom prst="rect">
            <a:avLst/>
          </a:prstGeom>
        </p:spPr>
        <p:txBody>
          <a:bodyPr>
            <a:normAutofit/>
          </a:bodyPr>
          <a:lstStyle>
            <a:lvl1pPr marL="258756" indent="-228594" algn="l" defTabSz="914377"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2971"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160"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r>
              <a:rPr lang="sv-SE" sz="2000" dirty="0"/>
              <a:t>En avgörande anledning till det </a:t>
            </a:r>
            <a:br>
              <a:rPr lang="sv-SE" sz="2000" dirty="0"/>
            </a:br>
            <a:r>
              <a:rPr lang="sv-SE" sz="2000" dirty="0"/>
              <a:t>ökande nyttjandet av egen-monitorering är att tekniken nu finns på plats och driver utvecklingen. </a:t>
            </a:r>
          </a:p>
          <a:p>
            <a:pPr>
              <a:buFont typeface="Courier New" panose="02070309020205020404" pitchFamily="49" charset="0"/>
              <a:buChar char="o"/>
            </a:pPr>
            <a:r>
              <a:rPr lang="sv-SE" sz="2000" dirty="0"/>
              <a:t>Från att tidigare enbart varit hänvisade till stationära enheter är dagens sofistikerade, bärbara sensorer och monitorer anpassade till patienten liv och behov. </a:t>
            </a:r>
          </a:p>
        </p:txBody>
      </p:sp>
      <p:pic>
        <p:nvPicPr>
          <p:cNvPr id="14" name="Bildobjekt 13">
            <a:extLst>
              <a:ext uri="{FF2B5EF4-FFF2-40B4-BE49-F238E27FC236}">
                <a16:creationId xmlns:a16="http://schemas.microsoft.com/office/drawing/2014/main" id="{5973F9C7-D108-FD46-AF74-943B4B65491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691" y="2269031"/>
            <a:ext cx="5233908" cy="2349918"/>
          </a:xfrm>
          <a:prstGeom prst="rect">
            <a:avLst/>
          </a:prstGeom>
        </p:spPr>
      </p:pic>
    </p:spTree>
    <p:extLst>
      <p:ext uri="{BB962C8B-B14F-4D97-AF65-F5344CB8AC3E}">
        <p14:creationId xmlns:p14="http://schemas.microsoft.com/office/powerpoint/2010/main" val="3775614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ubrik 1">
            <a:extLst>
              <a:ext uri="{FF2B5EF4-FFF2-40B4-BE49-F238E27FC236}">
                <a16:creationId xmlns:a16="http://schemas.microsoft.com/office/drawing/2014/main" id="{41DD8711-3338-3A47-A3A2-95D16DAADBED}"/>
              </a:ext>
            </a:extLst>
          </p:cNvPr>
          <p:cNvSpPr txBox="1">
            <a:spLocks noGrp="1"/>
          </p:cNvSpPr>
          <p:nvPr>
            <p:ph type="title" idx="4294967295"/>
          </p:nvPr>
        </p:nvSpPr>
        <p:spPr>
          <a:xfrm>
            <a:off x="678982" y="833373"/>
            <a:ext cx="10542584" cy="12313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7" rtl="0" eaLnBrk="1" latinLnBrk="0" hangingPunct="1">
              <a:lnSpc>
                <a:spcPct val="95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5000"/>
              </a:lnSpc>
              <a:spcBef>
                <a:spcPct val="0"/>
              </a:spcBef>
              <a:spcAft>
                <a:spcPts val="0"/>
              </a:spcAft>
              <a:buClrTx/>
              <a:buSzTx/>
              <a:buFontTx/>
              <a:buNone/>
              <a:tabLst/>
              <a:defRPr/>
            </a:pPr>
            <a:r>
              <a:rPr kumimoji="0" lang="sv-SE" sz="4200" b="1" i="0" u="none" strike="noStrike" kern="1200" cap="none" spc="0" normalizeH="0" baseline="0" noProof="0" dirty="0">
                <a:ln>
                  <a:noFill/>
                </a:ln>
                <a:solidFill>
                  <a:prstClr val="black"/>
                </a:solidFill>
                <a:effectLst/>
                <a:uLnTx/>
                <a:uFillTx/>
                <a:latin typeface="Arial"/>
                <a:ea typeface="+mj-ea"/>
                <a:cs typeface="+mj-cs"/>
              </a:rPr>
              <a:t>Allt fler individer registrerar hälsodata</a:t>
            </a:r>
          </a:p>
        </p:txBody>
      </p:sp>
      <p:sp>
        <p:nvSpPr>
          <p:cNvPr id="20" name="Ellips 19" descr="Individen har sedan länge registrerat hälsodata via olika konsument-appar.">
            <a:extLst>
              <a:ext uri="{FF2B5EF4-FFF2-40B4-BE49-F238E27FC236}">
                <a16:creationId xmlns:a16="http://schemas.microsoft.com/office/drawing/2014/main" id="{6E284117-ACE6-094D-B00D-1963F2ADE955}"/>
              </a:ext>
            </a:extLst>
          </p:cNvPr>
          <p:cNvSpPr/>
          <p:nvPr/>
        </p:nvSpPr>
        <p:spPr>
          <a:xfrm>
            <a:off x="811503" y="2146295"/>
            <a:ext cx="3854161" cy="3490479"/>
          </a:xfrm>
          <a:prstGeom prst="ellipse">
            <a:avLst/>
          </a:prstGeom>
          <a:solidFill>
            <a:schemeClr val="accent3">
              <a:alpha val="13345"/>
            </a:schemeClr>
          </a:solidFill>
          <a:ln>
            <a:solidFill>
              <a:schemeClr val="accent3">
                <a:alpha val="12663"/>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21" name="Bild 20">
            <a:extLst>
              <a:ext uri="{FF2B5EF4-FFF2-40B4-BE49-F238E27FC236}">
                <a16:creationId xmlns:a16="http://schemas.microsoft.com/office/drawing/2014/main" id="{1ACA6798-FE80-6342-9E71-4DA5CA65B85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9317" y="1838551"/>
            <a:ext cx="1519454" cy="1519454"/>
          </a:xfrm>
          <a:prstGeom prst="rect">
            <a:avLst/>
          </a:prstGeom>
        </p:spPr>
      </p:pic>
      <p:sp>
        <p:nvSpPr>
          <p:cNvPr id="44" name="textruta 43">
            <a:extLst>
              <a:ext uri="{FF2B5EF4-FFF2-40B4-BE49-F238E27FC236}">
                <a16:creationId xmlns:a16="http://schemas.microsoft.com/office/drawing/2014/main" id="{08E3FE9E-C63B-3548-B759-661D8F6AED34}"/>
              </a:ext>
              <a:ext uri="{C183D7F6-B498-43B3-948B-1728B52AA6E4}">
                <adec:decorative xmlns:adec="http://schemas.microsoft.com/office/drawing/2017/decorative" val="1"/>
              </a:ext>
            </a:extLst>
          </p:cNvPr>
          <p:cNvSpPr txBox="1"/>
          <p:nvPr/>
        </p:nvSpPr>
        <p:spPr>
          <a:xfrm>
            <a:off x="2374241" y="2484281"/>
            <a:ext cx="10363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Arial"/>
                <a:ea typeface="+mn-ea"/>
                <a:cs typeface="+mn-cs"/>
              </a:rPr>
              <a:t>Hälsa</a:t>
            </a:r>
          </a:p>
        </p:txBody>
      </p:sp>
      <p:pic>
        <p:nvPicPr>
          <p:cNvPr id="22" name="Bild 21">
            <a:extLst>
              <a:ext uri="{FF2B5EF4-FFF2-40B4-BE49-F238E27FC236}">
                <a16:creationId xmlns:a16="http://schemas.microsoft.com/office/drawing/2014/main" id="{0F8994F8-F48E-DA46-939C-EBD3A5F8A37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76579" y="3545972"/>
            <a:ext cx="1224696" cy="1224696"/>
          </a:xfrm>
          <a:prstGeom prst="rect">
            <a:avLst/>
          </a:prstGeom>
        </p:spPr>
      </p:pic>
      <p:pic>
        <p:nvPicPr>
          <p:cNvPr id="23" name="Bild 22">
            <a:extLst>
              <a:ext uri="{FF2B5EF4-FFF2-40B4-BE49-F238E27FC236}">
                <a16:creationId xmlns:a16="http://schemas.microsoft.com/office/drawing/2014/main" id="{9012C5C8-F6D6-D840-A98C-03DD44404A9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75283" y="3891535"/>
            <a:ext cx="428378" cy="428378"/>
          </a:xfrm>
          <a:prstGeom prst="rect">
            <a:avLst/>
          </a:prstGeom>
        </p:spPr>
      </p:pic>
      <p:pic>
        <p:nvPicPr>
          <p:cNvPr id="24" name="Bild 23">
            <a:extLst>
              <a:ext uri="{FF2B5EF4-FFF2-40B4-BE49-F238E27FC236}">
                <a16:creationId xmlns:a16="http://schemas.microsoft.com/office/drawing/2014/main" id="{ED38B424-D4D5-AD41-B783-890F73B14B2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57795" y="4335666"/>
            <a:ext cx="703286" cy="703286"/>
          </a:xfrm>
          <a:prstGeom prst="rect">
            <a:avLst/>
          </a:prstGeom>
        </p:spPr>
      </p:pic>
      <p:pic>
        <p:nvPicPr>
          <p:cNvPr id="25" name="Bild 24">
            <a:extLst>
              <a:ext uri="{FF2B5EF4-FFF2-40B4-BE49-F238E27FC236}">
                <a16:creationId xmlns:a16="http://schemas.microsoft.com/office/drawing/2014/main" id="{B1B642B2-6C26-1A4F-8E55-FC9416966D42}"/>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23524" y="3204592"/>
            <a:ext cx="1158591" cy="1158591"/>
          </a:xfrm>
          <a:prstGeom prst="rect">
            <a:avLst/>
          </a:prstGeom>
        </p:spPr>
      </p:pic>
      <p:pic>
        <p:nvPicPr>
          <p:cNvPr id="26" name="Bild 25">
            <a:extLst>
              <a:ext uri="{FF2B5EF4-FFF2-40B4-BE49-F238E27FC236}">
                <a16:creationId xmlns:a16="http://schemas.microsoft.com/office/drawing/2014/main" id="{4ED342CE-FBD3-B343-816C-1FD072B98A1B}"/>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13098" y="3636998"/>
            <a:ext cx="488624" cy="488624"/>
          </a:xfrm>
          <a:prstGeom prst="rect">
            <a:avLst/>
          </a:prstGeom>
        </p:spPr>
      </p:pic>
      <p:pic>
        <p:nvPicPr>
          <p:cNvPr id="28" name="Bild 27">
            <a:extLst>
              <a:ext uri="{FF2B5EF4-FFF2-40B4-BE49-F238E27FC236}">
                <a16:creationId xmlns:a16="http://schemas.microsoft.com/office/drawing/2014/main" id="{8B5EBB83-6162-5044-9360-757307E549D0}"/>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218790" y="3600444"/>
            <a:ext cx="381296" cy="381296"/>
          </a:xfrm>
          <a:prstGeom prst="rect">
            <a:avLst/>
          </a:prstGeom>
        </p:spPr>
      </p:pic>
      <p:pic>
        <p:nvPicPr>
          <p:cNvPr id="30" name="Bild 29" descr="Hjärta med hel fyllning">
            <a:extLst>
              <a:ext uri="{FF2B5EF4-FFF2-40B4-BE49-F238E27FC236}">
                <a16:creationId xmlns:a16="http://schemas.microsoft.com/office/drawing/2014/main" id="{703847D9-64C2-C843-BF3D-2C855D310B77}"/>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324777" y="3111242"/>
            <a:ext cx="248601" cy="248601"/>
          </a:xfrm>
          <a:prstGeom prst="rect">
            <a:avLst/>
          </a:prstGeom>
        </p:spPr>
      </p:pic>
      <p:pic>
        <p:nvPicPr>
          <p:cNvPr id="42" name="Bild 41">
            <a:extLst>
              <a:ext uri="{FF2B5EF4-FFF2-40B4-BE49-F238E27FC236}">
                <a16:creationId xmlns:a16="http://schemas.microsoft.com/office/drawing/2014/main" id="{B4684BC3-6A6F-C84D-B03B-9953C73D7DF3}"/>
              </a:ext>
              <a:ext uri="{C183D7F6-B498-43B3-948B-1728B52AA6E4}">
                <adec:decorative xmlns:adec="http://schemas.microsoft.com/office/drawing/2017/decorative" val="1"/>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498552" y="4458889"/>
            <a:ext cx="270790" cy="270790"/>
          </a:xfrm>
          <a:prstGeom prst="rect">
            <a:avLst/>
          </a:prstGeom>
        </p:spPr>
      </p:pic>
      <p:pic>
        <p:nvPicPr>
          <p:cNvPr id="43" name="Bild 42">
            <a:extLst>
              <a:ext uri="{FF2B5EF4-FFF2-40B4-BE49-F238E27FC236}">
                <a16:creationId xmlns:a16="http://schemas.microsoft.com/office/drawing/2014/main" id="{3EA7D16E-5E8A-A049-A3BC-A84476C5936F}"/>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9919637">
            <a:off x="1759447" y="4792403"/>
            <a:ext cx="419110" cy="419110"/>
          </a:xfrm>
          <a:prstGeom prst="rect">
            <a:avLst/>
          </a:prstGeom>
        </p:spPr>
      </p:pic>
      <p:pic>
        <p:nvPicPr>
          <p:cNvPr id="16" name="Bild 15" descr="Kvinna med hel fyllning">
            <a:extLst>
              <a:ext uri="{FF2B5EF4-FFF2-40B4-BE49-F238E27FC236}">
                <a16:creationId xmlns:a16="http://schemas.microsoft.com/office/drawing/2014/main" id="{93BD9C6D-05ED-A447-AEB2-D174A895A4C7}"/>
              </a:ext>
              <a:ext uri="{C183D7F6-B498-43B3-948B-1728B52AA6E4}">
                <adec:decorative xmlns:adec="http://schemas.microsoft.com/office/drawing/2017/decorative" val="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204935" y="2866076"/>
            <a:ext cx="2438753" cy="2438753"/>
          </a:xfrm>
          <a:prstGeom prst="rect">
            <a:avLst/>
          </a:prstGeom>
        </p:spPr>
      </p:pic>
      <p:sp>
        <p:nvSpPr>
          <p:cNvPr id="46" name="textruta 45">
            <a:extLst>
              <a:ext uri="{FF2B5EF4-FFF2-40B4-BE49-F238E27FC236}">
                <a16:creationId xmlns:a16="http://schemas.microsoft.com/office/drawing/2014/main" id="{B97C5FF2-993D-004C-A305-ECC7EF43B8A9}"/>
              </a:ext>
              <a:ext uri="{C183D7F6-B498-43B3-948B-1728B52AA6E4}">
                <adec:decorative xmlns:adec="http://schemas.microsoft.com/office/drawing/2017/decorative" val="1"/>
              </a:ext>
            </a:extLst>
          </p:cNvPr>
          <p:cNvSpPr txBox="1"/>
          <p:nvPr/>
        </p:nvSpPr>
        <p:spPr>
          <a:xfrm rot="5400000">
            <a:off x="1892681" y="3286399"/>
            <a:ext cx="11760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0050A5"/>
                </a:solidFill>
                <a:effectLst/>
                <a:uLnTx/>
                <a:uFillTx/>
                <a:latin typeface="Arial"/>
                <a:ea typeface="+mn-ea"/>
                <a:cs typeface="+mn-cs"/>
              </a:rPr>
              <a:t>…..</a:t>
            </a:r>
          </a:p>
        </p:txBody>
      </p:sp>
      <p:sp>
        <p:nvSpPr>
          <p:cNvPr id="48" name="textruta 47">
            <a:extLst>
              <a:ext uri="{FF2B5EF4-FFF2-40B4-BE49-F238E27FC236}">
                <a16:creationId xmlns:a16="http://schemas.microsoft.com/office/drawing/2014/main" id="{EC00DF08-4E25-B344-B384-5F433F31A163}"/>
              </a:ext>
              <a:ext uri="{C183D7F6-B498-43B3-948B-1728B52AA6E4}">
                <adec:decorative xmlns:adec="http://schemas.microsoft.com/office/drawing/2017/decorative" val="1"/>
              </a:ext>
            </a:extLst>
          </p:cNvPr>
          <p:cNvSpPr txBox="1"/>
          <p:nvPr/>
        </p:nvSpPr>
        <p:spPr>
          <a:xfrm rot="5400000">
            <a:off x="2824225" y="3197007"/>
            <a:ext cx="11760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0050A5"/>
                </a:solidFill>
                <a:effectLst/>
                <a:uLnTx/>
                <a:uFillTx/>
                <a:latin typeface="Arial"/>
                <a:ea typeface="+mn-ea"/>
                <a:cs typeface="+mn-cs"/>
              </a:rPr>
              <a:t>……..</a:t>
            </a:r>
          </a:p>
        </p:txBody>
      </p:sp>
      <p:sp>
        <p:nvSpPr>
          <p:cNvPr id="49" name="textruta 48">
            <a:extLst>
              <a:ext uri="{FF2B5EF4-FFF2-40B4-BE49-F238E27FC236}">
                <a16:creationId xmlns:a16="http://schemas.microsoft.com/office/drawing/2014/main" id="{992ABE18-A468-0D48-B643-3170FEDE6906}"/>
              </a:ext>
              <a:ext uri="{C183D7F6-B498-43B3-948B-1728B52AA6E4}">
                <adec:decorative xmlns:adec="http://schemas.microsoft.com/office/drawing/2017/decorative" val="1"/>
              </a:ext>
            </a:extLst>
          </p:cNvPr>
          <p:cNvSpPr txBox="1"/>
          <p:nvPr/>
        </p:nvSpPr>
        <p:spPr>
          <a:xfrm rot="5400000">
            <a:off x="1897260" y="4435003"/>
            <a:ext cx="11760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0050A5"/>
                </a:solidFill>
                <a:effectLst/>
                <a:uLnTx/>
                <a:uFillTx/>
                <a:latin typeface="Arial"/>
                <a:ea typeface="+mn-ea"/>
                <a:cs typeface="+mn-cs"/>
              </a:rPr>
              <a:t>....</a:t>
            </a:r>
          </a:p>
        </p:txBody>
      </p:sp>
      <p:sp>
        <p:nvSpPr>
          <p:cNvPr id="50" name="textruta 49">
            <a:extLst>
              <a:ext uri="{FF2B5EF4-FFF2-40B4-BE49-F238E27FC236}">
                <a16:creationId xmlns:a16="http://schemas.microsoft.com/office/drawing/2014/main" id="{065769BE-37E1-4540-B08D-0ED77647AAC7}"/>
              </a:ext>
              <a:ext uri="{C183D7F6-B498-43B3-948B-1728B52AA6E4}">
                <adec:decorative xmlns:adec="http://schemas.microsoft.com/office/drawing/2017/decorative" val="1"/>
              </a:ext>
            </a:extLst>
          </p:cNvPr>
          <p:cNvSpPr txBox="1"/>
          <p:nvPr/>
        </p:nvSpPr>
        <p:spPr>
          <a:xfrm>
            <a:off x="1517680" y="3600444"/>
            <a:ext cx="53289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0050A5"/>
                </a:solidFill>
                <a:effectLst/>
                <a:uLnTx/>
                <a:uFillTx/>
                <a:latin typeface="Arial"/>
                <a:ea typeface="+mn-ea"/>
                <a:cs typeface="+mn-cs"/>
              </a:rPr>
              <a:t>....</a:t>
            </a:r>
          </a:p>
        </p:txBody>
      </p:sp>
      <p:sp>
        <p:nvSpPr>
          <p:cNvPr id="51" name="Ellips 50" descr="Med de växande digitala tjänster som vården erbjuden uppstår en allt större mängd hälsodata om patienten. Idag finns inget samutnyttjande.">
            <a:extLst>
              <a:ext uri="{FF2B5EF4-FFF2-40B4-BE49-F238E27FC236}">
                <a16:creationId xmlns:a16="http://schemas.microsoft.com/office/drawing/2014/main" id="{0453FC61-54B6-A84A-B28B-D7C5FCDD3848}"/>
              </a:ext>
              <a:ext uri="{C183D7F6-B498-43B3-948B-1728B52AA6E4}">
                <adec:decorative xmlns:adec="http://schemas.microsoft.com/office/drawing/2017/decorative" val="0"/>
              </a:ext>
            </a:extLst>
          </p:cNvPr>
          <p:cNvSpPr/>
          <p:nvPr/>
        </p:nvSpPr>
        <p:spPr>
          <a:xfrm>
            <a:off x="6177538" y="2142722"/>
            <a:ext cx="3854161" cy="3490479"/>
          </a:xfrm>
          <a:prstGeom prst="ellipse">
            <a:avLst/>
          </a:prstGeom>
          <a:solidFill>
            <a:schemeClr val="accent3">
              <a:alpha val="33015"/>
            </a:schemeClr>
          </a:solidFill>
          <a:ln>
            <a:solidFill>
              <a:schemeClr val="accent3">
                <a:alpha val="3349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52" name="Bild 51">
            <a:extLst>
              <a:ext uri="{FF2B5EF4-FFF2-40B4-BE49-F238E27FC236}">
                <a16:creationId xmlns:a16="http://schemas.microsoft.com/office/drawing/2014/main" id="{7BC58808-0B1D-E64B-BAEC-81CBBFC4F44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2483" y="1840472"/>
            <a:ext cx="1519454" cy="1519454"/>
          </a:xfrm>
          <a:prstGeom prst="rect">
            <a:avLst/>
          </a:prstGeom>
        </p:spPr>
      </p:pic>
      <p:sp>
        <p:nvSpPr>
          <p:cNvPr id="54" name="textruta 53">
            <a:extLst>
              <a:ext uri="{FF2B5EF4-FFF2-40B4-BE49-F238E27FC236}">
                <a16:creationId xmlns:a16="http://schemas.microsoft.com/office/drawing/2014/main" id="{E2A7DC1A-4D15-4B47-91B8-BCB12D93FB8E}"/>
              </a:ext>
              <a:ext uri="{C183D7F6-B498-43B3-948B-1728B52AA6E4}">
                <adec:decorative xmlns:adec="http://schemas.microsoft.com/office/drawing/2017/decorative" val="1"/>
              </a:ext>
            </a:extLst>
          </p:cNvPr>
          <p:cNvSpPr txBox="1"/>
          <p:nvPr/>
        </p:nvSpPr>
        <p:spPr>
          <a:xfrm>
            <a:off x="7821200" y="2504164"/>
            <a:ext cx="10363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Arial"/>
                <a:ea typeface="+mn-ea"/>
                <a:cs typeface="+mn-cs"/>
              </a:rPr>
              <a:t>Vård</a:t>
            </a:r>
          </a:p>
        </p:txBody>
      </p:sp>
      <p:sp>
        <p:nvSpPr>
          <p:cNvPr id="55" name="textruta 54">
            <a:extLst>
              <a:ext uri="{FF2B5EF4-FFF2-40B4-BE49-F238E27FC236}">
                <a16:creationId xmlns:a16="http://schemas.microsoft.com/office/drawing/2014/main" id="{9F693051-2547-8C46-9E0A-B3FED8DA541D}"/>
              </a:ext>
              <a:ext uri="{C183D7F6-B498-43B3-948B-1728B52AA6E4}">
                <adec:decorative xmlns:adec="http://schemas.microsoft.com/office/drawing/2017/decorative" val="1"/>
              </a:ext>
            </a:extLst>
          </p:cNvPr>
          <p:cNvSpPr txBox="1"/>
          <p:nvPr/>
        </p:nvSpPr>
        <p:spPr>
          <a:xfrm rot="5400000">
            <a:off x="7089753" y="3221742"/>
            <a:ext cx="11760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0050A5"/>
                </a:solidFill>
                <a:effectLst/>
                <a:uLnTx/>
                <a:uFillTx/>
                <a:latin typeface="Arial"/>
                <a:ea typeface="+mn-ea"/>
                <a:cs typeface="+mn-cs"/>
              </a:rPr>
              <a:t>……..</a:t>
            </a:r>
          </a:p>
        </p:txBody>
      </p:sp>
      <p:sp>
        <p:nvSpPr>
          <p:cNvPr id="56" name="textruta 55">
            <a:extLst>
              <a:ext uri="{FF2B5EF4-FFF2-40B4-BE49-F238E27FC236}">
                <a16:creationId xmlns:a16="http://schemas.microsoft.com/office/drawing/2014/main" id="{FF3C0459-6134-7640-8474-156272F35A0D}"/>
              </a:ext>
              <a:ext uri="{C183D7F6-B498-43B3-948B-1728B52AA6E4}">
                <adec:decorative xmlns:adec="http://schemas.microsoft.com/office/drawing/2017/decorative" val="1"/>
              </a:ext>
            </a:extLst>
          </p:cNvPr>
          <p:cNvSpPr txBox="1"/>
          <p:nvPr/>
        </p:nvSpPr>
        <p:spPr>
          <a:xfrm rot="5400000">
            <a:off x="7775571" y="3308221"/>
            <a:ext cx="11760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0050A5"/>
                </a:solidFill>
                <a:effectLst/>
                <a:uLnTx/>
                <a:uFillTx/>
                <a:latin typeface="Arial"/>
                <a:ea typeface="+mn-ea"/>
                <a:cs typeface="+mn-cs"/>
              </a:rPr>
              <a:t>……..</a:t>
            </a:r>
          </a:p>
        </p:txBody>
      </p:sp>
      <p:pic>
        <p:nvPicPr>
          <p:cNvPr id="61" name="Bild 60">
            <a:extLst>
              <a:ext uri="{FF2B5EF4-FFF2-40B4-BE49-F238E27FC236}">
                <a16:creationId xmlns:a16="http://schemas.microsoft.com/office/drawing/2014/main" id="{88A55254-5101-8E43-8A0B-6E64C3964F86}"/>
              </a:ext>
              <a:ext uri="{C183D7F6-B498-43B3-948B-1728B52AA6E4}">
                <adec:decorative xmlns:adec="http://schemas.microsoft.com/office/drawing/2017/decorative" val="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941281" y="3227640"/>
            <a:ext cx="914400" cy="914400"/>
          </a:xfrm>
          <a:prstGeom prst="rect">
            <a:avLst/>
          </a:prstGeom>
        </p:spPr>
      </p:pic>
      <p:pic>
        <p:nvPicPr>
          <p:cNvPr id="63" name="Bild 62">
            <a:extLst>
              <a:ext uri="{FF2B5EF4-FFF2-40B4-BE49-F238E27FC236}">
                <a16:creationId xmlns:a16="http://schemas.microsoft.com/office/drawing/2014/main" id="{5DFB2EA6-A284-B642-8C81-AD001DE40ACD}"/>
              </a:ext>
              <a:ext uri="{C183D7F6-B498-43B3-948B-1728B52AA6E4}">
                <adec:decorative xmlns:adec="http://schemas.microsoft.com/office/drawing/2017/decorative" val="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7819321" y="3530031"/>
            <a:ext cx="1031815" cy="1031815"/>
          </a:xfrm>
          <a:prstGeom prst="rect">
            <a:avLst/>
          </a:prstGeom>
        </p:spPr>
      </p:pic>
      <p:pic>
        <p:nvPicPr>
          <p:cNvPr id="65" name="Bild 64">
            <a:extLst>
              <a:ext uri="{FF2B5EF4-FFF2-40B4-BE49-F238E27FC236}">
                <a16:creationId xmlns:a16="http://schemas.microsoft.com/office/drawing/2014/main" id="{2D639E67-2AD2-464F-987A-7B0641F5A24C}"/>
              </a:ext>
              <a:ext uri="{C183D7F6-B498-43B3-948B-1728B52AA6E4}">
                <adec:decorative xmlns:adec="http://schemas.microsoft.com/office/drawing/2017/decorative" val="1"/>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8143491" y="3796002"/>
            <a:ext cx="383473" cy="383473"/>
          </a:xfrm>
          <a:prstGeom prst="rect">
            <a:avLst/>
          </a:prstGeom>
        </p:spPr>
      </p:pic>
      <p:pic>
        <p:nvPicPr>
          <p:cNvPr id="66" name="Bild 65">
            <a:extLst>
              <a:ext uri="{FF2B5EF4-FFF2-40B4-BE49-F238E27FC236}">
                <a16:creationId xmlns:a16="http://schemas.microsoft.com/office/drawing/2014/main" id="{A554E7BD-8FFE-F34A-B2F0-ECE9BAA6D01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17428" y="3522786"/>
            <a:ext cx="1224696" cy="1224696"/>
          </a:xfrm>
          <a:prstGeom prst="rect">
            <a:avLst/>
          </a:prstGeom>
        </p:spPr>
      </p:pic>
      <p:pic>
        <p:nvPicPr>
          <p:cNvPr id="67" name="Bild 66">
            <a:extLst>
              <a:ext uri="{FF2B5EF4-FFF2-40B4-BE49-F238E27FC236}">
                <a16:creationId xmlns:a16="http://schemas.microsoft.com/office/drawing/2014/main" id="{8D528735-9AF6-DD46-8846-99CBD256FCC9}"/>
              </a:ext>
              <a:ext uri="{C183D7F6-B498-43B3-948B-1728B52AA6E4}">
                <adec:decorative xmlns:adec="http://schemas.microsoft.com/office/drawing/2017/decorative" val="1"/>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7153937" y="3911368"/>
            <a:ext cx="342435" cy="342435"/>
          </a:xfrm>
          <a:prstGeom prst="rect">
            <a:avLst/>
          </a:prstGeom>
        </p:spPr>
      </p:pic>
      <p:pic>
        <p:nvPicPr>
          <p:cNvPr id="70" name="Bild 69">
            <a:extLst>
              <a:ext uri="{FF2B5EF4-FFF2-40B4-BE49-F238E27FC236}">
                <a16:creationId xmlns:a16="http://schemas.microsoft.com/office/drawing/2014/main" id="{777AB10C-097A-D847-96D3-564437DC4235}"/>
              </a:ext>
              <a:ext uri="{C183D7F6-B498-43B3-948B-1728B52AA6E4}">
                <adec:decorative xmlns:adec="http://schemas.microsoft.com/office/drawing/2017/decorative" val="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7850159" y="4817009"/>
            <a:ext cx="443885" cy="443885"/>
          </a:xfrm>
          <a:prstGeom prst="rect">
            <a:avLst/>
          </a:prstGeom>
        </p:spPr>
      </p:pic>
      <p:pic>
        <p:nvPicPr>
          <p:cNvPr id="74" name="Bild 73">
            <a:extLst>
              <a:ext uri="{FF2B5EF4-FFF2-40B4-BE49-F238E27FC236}">
                <a16:creationId xmlns:a16="http://schemas.microsoft.com/office/drawing/2014/main" id="{573CD654-26B2-1F42-B852-57C4ECB649DE}"/>
              </a:ext>
              <a:ext uri="{C183D7F6-B498-43B3-948B-1728B52AA6E4}">
                <adec:decorative xmlns:adec="http://schemas.microsoft.com/office/drawing/2017/decorative" val="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8436060" y="4723409"/>
            <a:ext cx="443885" cy="426438"/>
          </a:xfrm>
          <a:prstGeom prst="rect">
            <a:avLst/>
          </a:prstGeom>
        </p:spPr>
      </p:pic>
      <p:sp>
        <p:nvSpPr>
          <p:cNvPr id="75" name="textruta 74">
            <a:extLst>
              <a:ext uri="{FF2B5EF4-FFF2-40B4-BE49-F238E27FC236}">
                <a16:creationId xmlns:a16="http://schemas.microsoft.com/office/drawing/2014/main" id="{35D36918-F8BC-5245-A8AC-2304F73C0F17}"/>
              </a:ext>
              <a:ext uri="{C183D7F6-B498-43B3-948B-1728B52AA6E4}">
                <adec:decorative xmlns:adec="http://schemas.microsoft.com/office/drawing/2017/decorative" val="1"/>
              </a:ext>
            </a:extLst>
          </p:cNvPr>
          <p:cNvSpPr txBox="1"/>
          <p:nvPr/>
        </p:nvSpPr>
        <p:spPr>
          <a:xfrm rot="5400000">
            <a:off x="7680088" y="4372419"/>
            <a:ext cx="8490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0050A5"/>
                </a:solidFill>
                <a:effectLst/>
                <a:uLnTx/>
                <a:uFillTx/>
                <a:latin typeface="Arial"/>
                <a:ea typeface="+mn-ea"/>
                <a:cs typeface="+mn-cs"/>
              </a:rPr>
              <a:t>……</a:t>
            </a:r>
          </a:p>
        </p:txBody>
      </p:sp>
      <p:sp>
        <p:nvSpPr>
          <p:cNvPr id="76" name="textruta 75">
            <a:extLst>
              <a:ext uri="{FF2B5EF4-FFF2-40B4-BE49-F238E27FC236}">
                <a16:creationId xmlns:a16="http://schemas.microsoft.com/office/drawing/2014/main" id="{8C1D8B31-8544-884A-BA0A-A102BDA95862}"/>
              </a:ext>
              <a:ext uri="{C183D7F6-B498-43B3-948B-1728B52AA6E4}">
                <adec:decorative xmlns:adec="http://schemas.microsoft.com/office/drawing/2017/decorative" val="1"/>
              </a:ext>
            </a:extLst>
          </p:cNvPr>
          <p:cNvSpPr txBox="1"/>
          <p:nvPr/>
        </p:nvSpPr>
        <p:spPr>
          <a:xfrm rot="5400000">
            <a:off x="8475547" y="4309620"/>
            <a:ext cx="517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0050A5"/>
                </a:solidFill>
                <a:effectLst/>
                <a:uLnTx/>
                <a:uFillTx/>
                <a:latin typeface="Arial"/>
                <a:ea typeface="+mn-ea"/>
                <a:cs typeface="+mn-cs"/>
              </a:rPr>
              <a:t>….</a:t>
            </a:r>
          </a:p>
        </p:txBody>
      </p:sp>
      <p:sp>
        <p:nvSpPr>
          <p:cNvPr id="77" name="textruta 76">
            <a:extLst>
              <a:ext uri="{FF2B5EF4-FFF2-40B4-BE49-F238E27FC236}">
                <a16:creationId xmlns:a16="http://schemas.microsoft.com/office/drawing/2014/main" id="{150452EC-3B12-6D48-8CB6-091E11347D45}"/>
              </a:ext>
              <a:ext uri="{C183D7F6-B498-43B3-948B-1728B52AA6E4}">
                <adec:decorative xmlns:adec="http://schemas.microsoft.com/office/drawing/2017/decorative" val="1"/>
              </a:ext>
            </a:extLst>
          </p:cNvPr>
          <p:cNvSpPr txBox="1"/>
          <p:nvPr/>
        </p:nvSpPr>
        <p:spPr>
          <a:xfrm>
            <a:off x="8726478" y="3271430"/>
            <a:ext cx="11760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0050A5"/>
                </a:solidFill>
                <a:effectLst/>
                <a:uLnTx/>
                <a:uFillTx/>
                <a:latin typeface="Arial"/>
                <a:ea typeface="+mn-ea"/>
                <a:cs typeface="+mn-cs"/>
              </a:rPr>
              <a:t>….</a:t>
            </a:r>
          </a:p>
        </p:txBody>
      </p:sp>
      <p:sp>
        <p:nvSpPr>
          <p:cNvPr id="79" name="textruta 78">
            <a:extLst>
              <a:ext uri="{FF2B5EF4-FFF2-40B4-BE49-F238E27FC236}">
                <a16:creationId xmlns:a16="http://schemas.microsoft.com/office/drawing/2014/main" id="{CD026481-85A3-F14C-ACCF-803EECF1B0B1}"/>
              </a:ext>
              <a:ext uri="{C183D7F6-B498-43B3-948B-1728B52AA6E4}">
                <adec:decorative xmlns:adec="http://schemas.microsoft.com/office/drawing/2017/decorative" val="1"/>
              </a:ext>
            </a:extLst>
          </p:cNvPr>
          <p:cNvSpPr txBox="1"/>
          <p:nvPr/>
        </p:nvSpPr>
        <p:spPr>
          <a:xfrm rot="5400000">
            <a:off x="8310841" y="3212570"/>
            <a:ext cx="11760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0050A5"/>
                </a:solidFill>
                <a:effectLst/>
                <a:uLnTx/>
                <a:uFillTx/>
                <a:latin typeface="Arial"/>
                <a:ea typeface="+mn-ea"/>
                <a:cs typeface="+mn-cs"/>
              </a:rPr>
              <a:t>……..</a:t>
            </a:r>
          </a:p>
        </p:txBody>
      </p:sp>
      <p:pic>
        <p:nvPicPr>
          <p:cNvPr id="81" name="Bild 80">
            <a:extLst>
              <a:ext uri="{FF2B5EF4-FFF2-40B4-BE49-F238E27FC236}">
                <a16:creationId xmlns:a16="http://schemas.microsoft.com/office/drawing/2014/main" id="{D9DC1545-9DBE-324F-B19C-8A26916E579F}"/>
              </a:ext>
              <a:ext uri="{C183D7F6-B498-43B3-948B-1728B52AA6E4}">
                <adec:decorative xmlns:adec="http://schemas.microsoft.com/office/drawing/2017/decorative" val="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9101631" y="4350779"/>
            <a:ext cx="417644" cy="417644"/>
          </a:xfrm>
          <a:prstGeom prst="rect">
            <a:avLst/>
          </a:prstGeom>
        </p:spPr>
      </p:pic>
      <p:sp>
        <p:nvSpPr>
          <p:cNvPr id="82" name="textruta 81">
            <a:extLst>
              <a:ext uri="{FF2B5EF4-FFF2-40B4-BE49-F238E27FC236}">
                <a16:creationId xmlns:a16="http://schemas.microsoft.com/office/drawing/2014/main" id="{17CD276B-8634-6E4F-BD39-CFD6EF1CACE2}"/>
              </a:ext>
              <a:ext uri="{C183D7F6-B498-43B3-948B-1728B52AA6E4}">
                <adec:decorative xmlns:adec="http://schemas.microsoft.com/office/drawing/2017/decorative" val="1"/>
              </a:ext>
            </a:extLst>
          </p:cNvPr>
          <p:cNvSpPr txBox="1"/>
          <p:nvPr/>
        </p:nvSpPr>
        <p:spPr>
          <a:xfrm rot="2290463">
            <a:off x="8688418" y="4258834"/>
            <a:ext cx="9137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0050A5"/>
                </a:solidFill>
                <a:effectLst/>
                <a:uLnTx/>
                <a:uFillTx/>
                <a:latin typeface="Arial"/>
                <a:ea typeface="+mn-ea"/>
                <a:cs typeface="+mn-cs"/>
              </a:rPr>
              <a:t>.....</a:t>
            </a:r>
          </a:p>
        </p:txBody>
      </p:sp>
    </p:spTree>
    <p:extLst>
      <p:ext uri="{BB962C8B-B14F-4D97-AF65-F5344CB8AC3E}">
        <p14:creationId xmlns:p14="http://schemas.microsoft.com/office/powerpoint/2010/main" val="768990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EEF5E5-0EFD-2944-8566-3C7ED0B72882}"/>
              </a:ext>
            </a:extLst>
          </p:cNvPr>
          <p:cNvSpPr>
            <a:spLocks noGrp="1"/>
          </p:cNvSpPr>
          <p:nvPr>
            <p:ph type="title"/>
          </p:nvPr>
        </p:nvSpPr>
        <p:spPr>
          <a:xfrm>
            <a:off x="664234" y="874603"/>
            <a:ext cx="9609825" cy="1231392"/>
          </a:xfrm>
        </p:spPr>
        <p:txBody>
          <a:bodyPr anchor="t">
            <a:normAutofit/>
          </a:bodyPr>
          <a:lstStyle/>
          <a:p>
            <a:r>
              <a:rPr lang="sv-SE" dirty="0"/>
              <a:t>Vad kan patienten </a:t>
            </a:r>
            <a:r>
              <a:rPr lang="sv-SE" dirty="0" err="1"/>
              <a:t>monitorera</a:t>
            </a:r>
            <a:r>
              <a:rPr lang="sv-SE" dirty="0"/>
              <a:t>?</a:t>
            </a:r>
          </a:p>
        </p:txBody>
      </p:sp>
      <p:sp>
        <p:nvSpPr>
          <p:cNvPr id="3" name="Platshållare för innehåll 2">
            <a:extLst>
              <a:ext uri="{FF2B5EF4-FFF2-40B4-BE49-F238E27FC236}">
                <a16:creationId xmlns:a16="http://schemas.microsoft.com/office/drawing/2014/main" id="{D32B5FF0-BC89-2B44-9E08-A5AFF8FFB90A}"/>
              </a:ext>
            </a:extLst>
          </p:cNvPr>
          <p:cNvSpPr>
            <a:spLocks noGrp="1"/>
          </p:cNvSpPr>
          <p:nvPr>
            <p:ph sz="half" idx="1"/>
          </p:nvPr>
        </p:nvSpPr>
        <p:spPr>
          <a:xfrm>
            <a:off x="664235" y="2242997"/>
            <a:ext cx="3563454" cy="3740400"/>
          </a:xfrm>
        </p:spPr>
        <p:txBody>
          <a:bodyPr>
            <a:normAutofit/>
          </a:bodyPr>
          <a:lstStyle/>
          <a:p>
            <a:pPr marL="30162" indent="0">
              <a:buNone/>
            </a:pPr>
            <a:r>
              <a:rPr lang="sv-SE" sz="2000" dirty="0"/>
              <a:t>Idag finns den digitala teknik som krävs för att patienten ska kunna </a:t>
            </a:r>
            <a:r>
              <a:rPr lang="sv-SE" sz="2000" dirty="0" err="1"/>
              <a:t>monitorera</a:t>
            </a:r>
            <a:r>
              <a:rPr lang="sv-SE" sz="2000" dirty="0"/>
              <a:t> en stor mängd olika symtom och parametrar, till exempel andningsfrekvens, blodtryck, blodsocker, finmotorik eller röstanalys.</a:t>
            </a:r>
          </a:p>
          <a:p>
            <a:pPr marL="30162" indent="0">
              <a:buNone/>
            </a:pPr>
            <a:endParaRPr lang="sv-SE" sz="2000" dirty="0">
              <a:highlight>
                <a:srgbClr val="FFFF00"/>
              </a:highlight>
            </a:endParaRPr>
          </a:p>
        </p:txBody>
      </p:sp>
      <p:pic>
        <p:nvPicPr>
          <p:cNvPr id="5" name="Bildobjekt 4">
            <a:extLst>
              <a:ext uri="{FF2B5EF4-FFF2-40B4-BE49-F238E27FC236}">
                <a16:creationId xmlns:a16="http://schemas.microsoft.com/office/drawing/2014/main" id="{60B5DD7D-55B4-6D4E-880B-AC3357ECBE76}"/>
              </a:ext>
              <a:ext uri="{C183D7F6-B498-43B3-948B-1728B52AA6E4}">
                <adec:decorative xmlns:adec="http://schemas.microsoft.com/office/drawing/2017/decorative" val="1"/>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21199" y="1762482"/>
            <a:ext cx="3563454" cy="4385791"/>
          </a:xfrm>
          <a:prstGeom prst="rect">
            <a:avLst/>
          </a:prstGeom>
          <a:noFill/>
        </p:spPr>
      </p:pic>
      <p:sp>
        <p:nvSpPr>
          <p:cNvPr id="7" name="textruta 6">
            <a:extLst>
              <a:ext uri="{FF2B5EF4-FFF2-40B4-BE49-F238E27FC236}">
                <a16:creationId xmlns:a16="http://schemas.microsoft.com/office/drawing/2014/main" id="{888CE18B-4C4C-3743-A30E-32B1B8334C02}"/>
              </a:ext>
            </a:extLst>
          </p:cNvPr>
          <p:cNvSpPr txBox="1"/>
          <p:nvPr/>
        </p:nvSpPr>
        <p:spPr>
          <a:xfrm>
            <a:off x="664234" y="6069537"/>
            <a:ext cx="1329210" cy="261610"/>
          </a:xfrm>
          <a:prstGeom prst="rect">
            <a:avLst/>
          </a:prstGeom>
          <a:noFill/>
        </p:spPr>
        <p:txBody>
          <a:bodyPr wrap="none" rtlCol="0">
            <a:spAutoFit/>
          </a:bodyPr>
          <a:lstStyle/>
          <a:p>
            <a:r>
              <a:rPr lang="sv-SE" sz="1050" dirty="0"/>
              <a:t>Källa: Iconplc.com</a:t>
            </a:r>
          </a:p>
        </p:txBody>
      </p:sp>
    </p:spTree>
    <p:extLst>
      <p:ext uri="{BB962C8B-B14F-4D97-AF65-F5344CB8AC3E}">
        <p14:creationId xmlns:p14="http://schemas.microsoft.com/office/powerpoint/2010/main" val="1217292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Avsnitt som beskriver vad egenmonitorering är.">
            <a:extLst>
              <a:ext uri="{FF2B5EF4-FFF2-40B4-BE49-F238E27FC236}">
                <a16:creationId xmlns:a16="http://schemas.microsoft.com/office/drawing/2014/main" id="{258B3797-FC39-6C4B-B8B4-3907F6743F2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393" b="7393"/>
          <a:stretch>
            <a:fillRect/>
          </a:stretch>
        </p:blipFill>
        <p:spPr/>
      </p:pic>
      <p:sp>
        <p:nvSpPr>
          <p:cNvPr id="10" name="Rubrik 2">
            <a:extLst>
              <a:ext uri="{FF2B5EF4-FFF2-40B4-BE49-F238E27FC236}">
                <a16:creationId xmlns:a16="http://schemas.microsoft.com/office/drawing/2014/main" id="{BCBFDC7A-30CA-B542-84F4-45856F73E9F8}"/>
              </a:ext>
            </a:extLst>
          </p:cNvPr>
          <p:cNvSpPr txBox="1">
            <a:spLocks noGrp="1"/>
          </p:cNvSpPr>
          <p:nvPr>
            <p:ph type="title" idx="4294967295"/>
          </p:nvPr>
        </p:nvSpPr>
        <p:spPr>
          <a:xfrm>
            <a:off x="885456" y="2772823"/>
            <a:ext cx="9608400" cy="1310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377" rtl="0" eaLnBrk="1" latinLnBrk="0" hangingPunct="1">
              <a:lnSpc>
                <a:spcPct val="95000"/>
              </a:lnSpc>
              <a:spcBef>
                <a:spcPct val="0"/>
              </a:spcBef>
              <a:buNone/>
              <a:defRPr sz="5400" b="1" kern="1200">
                <a:solidFill>
                  <a:schemeClr val="tx1"/>
                </a:solidFill>
                <a:latin typeface="+mj-lt"/>
                <a:ea typeface="+mj-ea"/>
                <a:cs typeface="+mj-cs"/>
              </a:defRPr>
            </a:lvl1pPr>
          </a:lstStyle>
          <a:p>
            <a:pPr marL="0" marR="0" lvl="0" indent="0" algn="ctr" defTabSz="914377" rtl="0" eaLnBrk="1" fontAlgn="auto" latinLnBrk="0" hangingPunct="1">
              <a:lnSpc>
                <a:spcPct val="95000"/>
              </a:lnSpc>
              <a:spcBef>
                <a:spcPct val="0"/>
              </a:spcBef>
              <a:spcAft>
                <a:spcPts val="0"/>
              </a:spcAft>
              <a:buClrTx/>
              <a:buSzTx/>
              <a:buFontTx/>
              <a:buNone/>
              <a:tabLst/>
              <a:defRPr/>
            </a:pPr>
            <a:r>
              <a:rPr kumimoji="0" lang="sv-SE" sz="5400" b="1" i="0" u="none" strike="noStrike" kern="1200" cap="none" spc="0" normalizeH="0" baseline="0" noProof="0" dirty="0">
                <a:ln>
                  <a:noFill/>
                </a:ln>
                <a:solidFill>
                  <a:prstClr val="white"/>
                </a:solidFill>
                <a:effectLst/>
                <a:uLnTx/>
                <a:uFillTx/>
                <a:latin typeface="Arial"/>
                <a:ea typeface="+mj-ea"/>
                <a:cs typeface="+mj-cs"/>
              </a:rPr>
              <a:t>Vad är egenmonitorering?</a:t>
            </a:r>
          </a:p>
        </p:txBody>
      </p:sp>
    </p:spTree>
    <p:extLst>
      <p:ext uri="{BB962C8B-B14F-4D97-AF65-F5344CB8AC3E}">
        <p14:creationId xmlns:p14="http://schemas.microsoft.com/office/powerpoint/2010/main" val="2255090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EA14FE-BC0F-4F20-9129-0FC729B3BF2D}"/>
              </a:ext>
            </a:extLst>
          </p:cNvPr>
          <p:cNvSpPr>
            <a:spLocks noGrp="1"/>
          </p:cNvSpPr>
          <p:nvPr>
            <p:ph type="title"/>
          </p:nvPr>
        </p:nvSpPr>
        <p:spPr>
          <a:xfrm>
            <a:off x="664234" y="874603"/>
            <a:ext cx="9609825" cy="1231392"/>
          </a:xfrm>
        </p:spPr>
        <p:txBody>
          <a:bodyPr anchor="t">
            <a:noAutofit/>
          </a:bodyPr>
          <a:lstStyle/>
          <a:p>
            <a:r>
              <a:rPr lang="sv-SE" dirty="0"/>
              <a:t>Vad är egenmonitorering? </a:t>
            </a:r>
            <a:br>
              <a:rPr lang="sv-SE" dirty="0"/>
            </a:br>
            <a:endParaRPr lang="sv-SE" dirty="0"/>
          </a:p>
        </p:txBody>
      </p:sp>
      <p:sp>
        <p:nvSpPr>
          <p:cNvPr id="8" name="Content Placeholder 3">
            <a:extLst>
              <a:ext uri="{FF2B5EF4-FFF2-40B4-BE49-F238E27FC236}">
                <a16:creationId xmlns:a16="http://schemas.microsoft.com/office/drawing/2014/main" id="{18F318D6-E2B5-4F2C-BAB5-01C8F25AD483}"/>
              </a:ext>
            </a:extLst>
          </p:cNvPr>
          <p:cNvSpPr>
            <a:spLocks noGrp="1"/>
          </p:cNvSpPr>
          <p:nvPr>
            <p:ph sz="half" idx="1"/>
          </p:nvPr>
        </p:nvSpPr>
        <p:spPr>
          <a:xfrm>
            <a:off x="666000" y="2494800"/>
            <a:ext cx="4180320" cy="3740400"/>
          </a:xfrm>
        </p:spPr>
        <p:txBody>
          <a:bodyPr>
            <a:normAutofit/>
          </a:bodyPr>
          <a:lstStyle/>
          <a:p>
            <a:pPr>
              <a:lnSpc>
                <a:spcPct val="90000"/>
              </a:lnSpc>
              <a:buFont typeface="Courier New" panose="02070309020205020404" pitchFamily="49" charset="0"/>
              <a:buChar char="o"/>
            </a:pPr>
            <a:r>
              <a:rPr lang="sv-SE" sz="2000" dirty="0"/>
              <a:t>Egenmonitorering innebär att patienten, med hjälp av digital teknik, kan mäta sina värden när det passar dem och där de befinner sig. </a:t>
            </a:r>
          </a:p>
          <a:p>
            <a:pPr>
              <a:lnSpc>
                <a:spcPct val="90000"/>
              </a:lnSpc>
              <a:buFont typeface="Courier New" panose="02070309020205020404" pitchFamily="49" charset="0"/>
              <a:buChar char="o"/>
            </a:pPr>
            <a:r>
              <a:rPr lang="sv-SE" sz="2000" dirty="0"/>
              <a:t>Patienten får bättre kontroll på sin sjukdom och blir mer delaktig i sin egna vård samtidigt som vården, som får tillgång till patientens data kan arbeta mer proaktivt och individanpassat. </a:t>
            </a:r>
          </a:p>
          <a:p>
            <a:pPr marL="30162" indent="0">
              <a:lnSpc>
                <a:spcPct val="90000"/>
              </a:lnSpc>
              <a:buNone/>
            </a:pPr>
            <a:endParaRPr lang="sv-SE" sz="2200" dirty="0"/>
          </a:p>
        </p:txBody>
      </p:sp>
      <p:pic>
        <p:nvPicPr>
          <p:cNvPr id="5" name="Bildobjekt 4" descr="Illustrerad bild där patient samtalar med sjukvårdspersonal via telefon. Båda syns på varsin bild när de samtalar. ">
            <a:extLst>
              <a:ext uri="{FF2B5EF4-FFF2-40B4-BE49-F238E27FC236}">
                <a16:creationId xmlns:a16="http://schemas.microsoft.com/office/drawing/2014/main" id="{EB43420F-F1DF-1348-A3CB-ED81789EA5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3780" y="2563197"/>
            <a:ext cx="3943803" cy="2188809"/>
          </a:xfrm>
          <a:prstGeom prst="rect">
            <a:avLst/>
          </a:prstGeom>
          <a:noFill/>
        </p:spPr>
      </p:pic>
    </p:spTree>
    <p:extLst>
      <p:ext uri="{BB962C8B-B14F-4D97-AF65-F5344CB8AC3E}">
        <p14:creationId xmlns:p14="http://schemas.microsoft.com/office/powerpoint/2010/main" val="283267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3D05CC-D51D-9F4E-9F8E-470ED21E53CA}"/>
              </a:ext>
            </a:extLst>
          </p:cNvPr>
          <p:cNvSpPr>
            <a:spLocks noGrp="1"/>
          </p:cNvSpPr>
          <p:nvPr>
            <p:ph type="title"/>
          </p:nvPr>
        </p:nvSpPr>
        <p:spPr/>
        <p:txBody>
          <a:bodyPr/>
          <a:lstStyle/>
          <a:p>
            <a:r>
              <a:rPr lang="sv-SE" dirty="0"/>
              <a:t>Egenmonitorering – definition</a:t>
            </a:r>
          </a:p>
        </p:txBody>
      </p:sp>
      <p:sp>
        <p:nvSpPr>
          <p:cNvPr id="5" name="textruta 4">
            <a:extLst>
              <a:ext uri="{FF2B5EF4-FFF2-40B4-BE49-F238E27FC236}">
                <a16:creationId xmlns:a16="http://schemas.microsoft.com/office/drawing/2014/main" id="{9CB774A1-CE03-BC40-8757-843171754E89}"/>
              </a:ext>
            </a:extLst>
          </p:cNvPr>
          <p:cNvSpPr txBox="1"/>
          <p:nvPr/>
        </p:nvSpPr>
        <p:spPr>
          <a:xfrm>
            <a:off x="272716" y="5821471"/>
            <a:ext cx="8414483" cy="738664"/>
          </a:xfrm>
          <a:prstGeom prst="rect">
            <a:avLst/>
          </a:prstGeom>
          <a:noFill/>
        </p:spPr>
        <p:txBody>
          <a:bodyPr wrap="non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 Utarbetat av Kompetensforum SKR, juni 2021. Begreppet är publicerat i System för kunskapsstyrnings </a:t>
            </a:r>
            <a:r>
              <a:rPr kumimoji="0" lang="sv-SE" sz="1200" b="0" i="0" u="none" strike="noStrike" kern="1200" cap="none" spc="0" normalizeH="0" baseline="0" noProof="0" dirty="0">
                <a:ln>
                  <a:noFill/>
                </a:ln>
                <a:solidFill>
                  <a:prstClr val="black"/>
                </a:solidFill>
                <a:effectLst/>
                <a:uLnTx/>
                <a:uFillTx/>
                <a:latin typeface="Arial"/>
                <a:ea typeface="+mn-ea"/>
                <a:cs typeface="+mn-cs"/>
                <a:hlinkClick r:id="rId3"/>
              </a:rPr>
              <a:t>termlista</a:t>
            </a:r>
            <a:r>
              <a:rPr kumimoji="0" lang="sv-SE" sz="1200" b="0" i="0" u="none" strike="noStrike" kern="1200" cap="none" spc="0" normalizeH="0" baseline="0" noProof="0" dirty="0">
                <a:ln>
                  <a:noFill/>
                </a:ln>
                <a:solidFill>
                  <a:prstClr val="black"/>
                </a:solidFill>
                <a:effectLst/>
                <a:uLnTx/>
                <a:uFillTx/>
                <a:latin typeface="Arial"/>
                <a:ea typeface="+mn-ea"/>
                <a:cs typeface="+mn-cs"/>
              </a:rPr>
              <a:t>. </a:t>
            </a:r>
            <a:br>
              <a:rPr kumimoji="0" lang="sv-SE" sz="1200" b="0" i="0" u="none" strike="noStrike" kern="1200" cap="none" spc="0" normalizeH="0" baseline="0" noProof="0" dirty="0">
                <a:ln>
                  <a:noFill/>
                </a:ln>
                <a:solidFill>
                  <a:prstClr val="black"/>
                </a:solidFill>
                <a:effectLst/>
                <a:uLnTx/>
                <a:uFillTx/>
                <a:latin typeface="Arial"/>
                <a:ea typeface="+mn-ea"/>
                <a:cs typeface="+mn-cs"/>
              </a:rPr>
            </a:br>
            <a:r>
              <a:rPr kumimoji="0" lang="sv-SE" sz="1200" b="0" i="0" u="none" strike="noStrike" kern="1200" cap="none" spc="0" normalizeH="0" baseline="0" noProof="0" dirty="0">
                <a:ln>
                  <a:noFill/>
                </a:ln>
                <a:solidFill>
                  <a:prstClr val="black"/>
                </a:solidFill>
                <a:effectLst/>
                <a:uLnTx/>
                <a:uFillTx/>
                <a:latin typeface="Arial"/>
                <a:ea typeface="+mn-ea"/>
                <a:cs typeface="+mn-cs"/>
              </a:rPr>
              <a:t>  Arbete pågår att inkludera begreppet i Socialstyrelsens termbank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Platshållare för innehåll 2">
            <a:extLst>
              <a:ext uri="{FF2B5EF4-FFF2-40B4-BE49-F238E27FC236}">
                <a16:creationId xmlns:a16="http://schemas.microsoft.com/office/drawing/2014/main" id="{1A00E01F-D654-6449-8001-4D7D7DD3C9FC}"/>
              </a:ext>
            </a:extLst>
          </p:cNvPr>
          <p:cNvSpPr>
            <a:spLocks noGrp="1"/>
          </p:cNvSpPr>
          <p:nvPr>
            <p:ph idx="1"/>
          </p:nvPr>
        </p:nvSpPr>
        <p:spPr>
          <a:xfrm>
            <a:off x="664233" y="2207010"/>
            <a:ext cx="9609825" cy="3738599"/>
          </a:xfrm>
        </p:spPr>
        <p:txBody>
          <a:bodyPr/>
          <a:lstStyle/>
          <a:p>
            <a:pPr marL="0" lvl="0" indent="0" algn="ctr" defTabSz="914400">
              <a:spcAft>
                <a:spcPts val="0"/>
              </a:spcAft>
              <a:buNone/>
              <a:defRPr/>
            </a:pPr>
            <a:r>
              <a:rPr lang="sv-SE" dirty="0">
                <a:solidFill>
                  <a:schemeClr val="bg1"/>
                </a:solidFill>
              </a:rPr>
              <a:t>”</a:t>
            </a:r>
            <a:r>
              <a:rPr lang="sv-SE" sz="2200" dirty="0"/>
              <a:t>Löpande </a:t>
            </a:r>
            <a:r>
              <a:rPr lang="sv-SE" sz="2200" dirty="0">
                <a:ea typeface="Times New Roman" panose="02020603050405020304" pitchFamily="18" charset="0"/>
              </a:rPr>
              <a:t>registrering, övervakning och bedömning av värden avseende en persons hälsotillstånd, där personen själv utför registreringen”*</a:t>
            </a:r>
            <a:br>
              <a:rPr lang="sv-SE" sz="3200" dirty="0">
                <a:solidFill>
                  <a:schemeClr val="bg1"/>
                </a:solidFill>
              </a:rPr>
            </a:br>
            <a:endParaRPr lang="sv-SE" sz="2000" dirty="0">
              <a:solidFill>
                <a:schemeClr val="bg1"/>
              </a:solidFill>
            </a:endParaRPr>
          </a:p>
          <a:p>
            <a:pPr marL="0" lvl="0" indent="0" defTabSz="914400">
              <a:spcAft>
                <a:spcPts val="0"/>
              </a:spcAft>
              <a:buNone/>
              <a:defRPr/>
            </a:pPr>
            <a:br>
              <a:rPr lang="sv-SE" sz="1800" dirty="0">
                <a:solidFill>
                  <a:prstClr val="black"/>
                </a:solidFill>
              </a:rPr>
            </a:br>
            <a:r>
              <a:rPr lang="sv-SE" sz="1800" dirty="0">
                <a:solidFill>
                  <a:prstClr val="black"/>
                </a:solidFill>
              </a:rPr>
              <a:t>Anmärkning 1: </a:t>
            </a:r>
            <a:r>
              <a:rPr lang="sv-SE" sz="1800" dirty="0">
                <a:solidFill>
                  <a:prstClr val="black"/>
                </a:solidFill>
                <a:ea typeface="Times New Roman" panose="02020603050405020304" pitchFamily="18" charset="0"/>
              </a:rPr>
              <a:t>Egenmonitorering genomförs med stöd av digital eller analog teknik som anger objektiva mätvärden och/eller subjektiva skattningar. Dessa kan göras tillgängliga för såväl person som vårdenhet.</a:t>
            </a:r>
            <a:br>
              <a:rPr lang="sv-SE" sz="1800" dirty="0">
                <a:solidFill>
                  <a:prstClr val="black"/>
                </a:solidFill>
              </a:rPr>
            </a:br>
            <a:endParaRPr lang="sv-SE" sz="1800" dirty="0">
              <a:solidFill>
                <a:prstClr val="black"/>
              </a:solidFill>
            </a:endParaRPr>
          </a:p>
          <a:p>
            <a:pPr marL="0" lvl="0" indent="0" defTabSz="914400">
              <a:spcAft>
                <a:spcPts val="0"/>
              </a:spcAft>
              <a:buNone/>
              <a:defRPr/>
            </a:pPr>
            <a:r>
              <a:rPr lang="sv-SE" sz="1800" dirty="0">
                <a:solidFill>
                  <a:prstClr val="black"/>
                </a:solidFill>
              </a:rPr>
              <a:t>Anmärkning 2: </a:t>
            </a:r>
            <a:r>
              <a:rPr lang="sv-SE" sz="1800" dirty="0">
                <a:solidFill>
                  <a:prstClr val="black"/>
                </a:solidFill>
                <a:ea typeface="Times New Roman" panose="02020603050405020304" pitchFamily="18" charset="0"/>
              </a:rPr>
              <a:t>Information som samlas in genom egenmonitorering kräver validering av hälso- och sjukvårdspersonal för att bli journalhandling.</a:t>
            </a:r>
            <a:endParaRPr lang="sv-SE" sz="1800" dirty="0">
              <a:solidFill>
                <a:prstClr val="black"/>
              </a:solidFill>
              <a:ea typeface="Calibri" panose="020F0502020204030204" pitchFamily="34" charset="0"/>
            </a:endParaRPr>
          </a:p>
          <a:p>
            <a:endParaRPr lang="sv-SE" dirty="0"/>
          </a:p>
        </p:txBody>
      </p:sp>
      <p:sp>
        <p:nvSpPr>
          <p:cNvPr id="3" name="Rektangel med rundade hörn 2">
            <a:extLst>
              <a:ext uri="{FF2B5EF4-FFF2-40B4-BE49-F238E27FC236}">
                <a16:creationId xmlns:a16="http://schemas.microsoft.com/office/drawing/2014/main" id="{7C81DBDA-698D-9845-A3A7-B1B7F26E83D9}"/>
              </a:ext>
              <a:ext uri="{C183D7F6-B498-43B3-948B-1728B52AA6E4}">
                <adec:decorative xmlns:adec="http://schemas.microsoft.com/office/drawing/2017/decorative" val="1"/>
              </a:ext>
            </a:extLst>
          </p:cNvPr>
          <p:cNvSpPr/>
          <p:nvPr/>
        </p:nvSpPr>
        <p:spPr>
          <a:xfrm>
            <a:off x="664233" y="2105995"/>
            <a:ext cx="9718632" cy="1079657"/>
          </a:xfrm>
          <a:prstGeom prst="roundRect">
            <a:avLst/>
          </a:prstGeom>
          <a:no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81358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1">
            <a:extLst>
              <a:ext uri="{FF2B5EF4-FFF2-40B4-BE49-F238E27FC236}">
                <a16:creationId xmlns:a16="http://schemas.microsoft.com/office/drawing/2014/main" id="{38C1303A-1495-3E4B-AB1A-41502ADEFEE1}"/>
              </a:ext>
            </a:extLst>
          </p:cNvPr>
          <p:cNvSpPr txBox="1">
            <a:spLocks noGrp="1"/>
          </p:cNvSpPr>
          <p:nvPr>
            <p:ph type="title" idx="4294967295"/>
          </p:nvPr>
        </p:nvSpPr>
        <p:spPr>
          <a:xfrm>
            <a:off x="664234" y="874603"/>
            <a:ext cx="9609825" cy="12313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7" rtl="0" eaLnBrk="1" latinLnBrk="0" hangingPunct="1">
              <a:lnSpc>
                <a:spcPct val="95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5000"/>
              </a:lnSpc>
              <a:spcBef>
                <a:spcPct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Arial"/>
                <a:ea typeface="+mj-ea"/>
                <a:cs typeface="+mj-cs"/>
              </a:rPr>
              <a:t>Egenmonitorering – begrepp</a:t>
            </a:r>
          </a:p>
        </p:txBody>
      </p:sp>
      <p:sp>
        <p:nvSpPr>
          <p:cNvPr id="5" name="Rektangel 4">
            <a:extLst>
              <a:ext uri="{FF2B5EF4-FFF2-40B4-BE49-F238E27FC236}">
                <a16:creationId xmlns:a16="http://schemas.microsoft.com/office/drawing/2014/main" id="{4D64F7D5-E76F-FD4A-92AB-A8E8FC94FA6F}"/>
              </a:ext>
            </a:extLst>
          </p:cNvPr>
          <p:cNvSpPr/>
          <p:nvPr/>
        </p:nvSpPr>
        <p:spPr>
          <a:xfrm>
            <a:off x="165587" y="2481013"/>
            <a:ext cx="3115023" cy="590931"/>
          </a:xfrm>
          <a:prstGeom prst="rect">
            <a:avLst/>
          </a:prstGeom>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0" cap="none" spc="0" normalizeH="0" baseline="0" noProof="0" dirty="0">
                <a:ln>
                  <a:noFill/>
                </a:ln>
                <a:effectLst/>
                <a:uLnTx/>
                <a:uFillTx/>
                <a:latin typeface="Arial"/>
                <a:ea typeface="+mn-ea"/>
                <a:cs typeface="+mn-cs"/>
              </a:rPr>
              <a:t>Egeninitierad egenmonitorering</a:t>
            </a:r>
          </a:p>
        </p:txBody>
      </p:sp>
      <p:sp>
        <p:nvSpPr>
          <p:cNvPr id="21" name="textruta 20"/>
          <p:cNvSpPr txBox="1"/>
          <p:nvPr/>
        </p:nvSpPr>
        <p:spPr>
          <a:xfrm>
            <a:off x="3061154" y="2331420"/>
            <a:ext cx="58146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Personen mäter på eget initiativ vissa mätvärden med hjälp av egen utrustning.</a:t>
            </a:r>
          </a:p>
        </p:txBody>
      </p:sp>
      <p:sp>
        <p:nvSpPr>
          <p:cNvPr id="44" name="Rektangel 43">
            <a:extLst>
              <a:ext uri="{FF2B5EF4-FFF2-40B4-BE49-F238E27FC236}">
                <a16:creationId xmlns:a16="http://schemas.microsoft.com/office/drawing/2014/main" id="{6A4D7187-F531-774D-BE04-98E710AC7FFA}"/>
              </a:ext>
            </a:extLst>
          </p:cNvPr>
          <p:cNvSpPr/>
          <p:nvPr/>
        </p:nvSpPr>
        <p:spPr>
          <a:xfrm>
            <a:off x="178297" y="3614772"/>
            <a:ext cx="3115023" cy="590931"/>
          </a:xfrm>
          <a:prstGeom prst="rect">
            <a:avLst/>
          </a:prstGeom>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0" cap="none" spc="0" normalizeH="0" baseline="0" noProof="0" dirty="0">
                <a:ln>
                  <a:noFill/>
                </a:ln>
                <a:effectLst/>
                <a:uLnTx/>
                <a:uFillTx/>
                <a:latin typeface="Arial"/>
                <a:ea typeface="+mn-ea"/>
                <a:cs typeface="+mn-cs"/>
              </a:rPr>
              <a:t>Rekommenderad egenmonitorering</a:t>
            </a:r>
          </a:p>
        </p:txBody>
      </p:sp>
      <p:sp>
        <p:nvSpPr>
          <p:cNvPr id="22" name="textruta 21"/>
          <p:cNvSpPr txBox="1"/>
          <p:nvPr/>
        </p:nvSpPr>
        <p:spPr>
          <a:xfrm>
            <a:off x="3105011" y="3369417"/>
            <a:ext cx="633887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Behörig hälso- och sjukvårdspersonal rekommenderar person  att med hjälp av personens egen utrustning följa vissa mätvärden.</a:t>
            </a:r>
          </a:p>
        </p:txBody>
      </p:sp>
      <p:sp>
        <p:nvSpPr>
          <p:cNvPr id="45" name="Rektangel 44">
            <a:extLst>
              <a:ext uri="{FF2B5EF4-FFF2-40B4-BE49-F238E27FC236}">
                <a16:creationId xmlns:a16="http://schemas.microsoft.com/office/drawing/2014/main" id="{65E32685-8ADA-E447-A7C3-9DC66CBB0F3D}"/>
              </a:ext>
            </a:extLst>
          </p:cNvPr>
          <p:cNvSpPr/>
          <p:nvPr/>
        </p:nvSpPr>
        <p:spPr>
          <a:xfrm>
            <a:off x="560672" y="4748043"/>
            <a:ext cx="2343634" cy="590931"/>
          </a:xfrm>
          <a:prstGeom prst="rect">
            <a:avLst/>
          </a:prstGeom>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0" cap="none" spc="0" normalizeH="0" baseline="0" noProof="0" dirty="0">
                <a:ln>
                  <a:noFill/>
                </a:ln>
                <a:effectLst/>
                <a:uLnTx/>
                <a:uFillTx/>
                <a:latin typeface="Arial"/>
                <a:ea typeface="+mn-ea"/>
                <a:cs typeface="+mn-cs"/>
              </a:rPr>
              <a:t>Ordinerad egenmonitorering</a:t>
            </a:r>
          </a:p>
        </p:txBody>
      </p:sp>
      <p:sp>
        <p:nvSpPr>
          <p:cNvPr id="23" name="textruta 22"/>
          <p:cNvSpPr txBox="1"/>
          <p:nvPr/>
        </p:nvSpPr>
        <p:spPr>
          <a:xfrm>
            <a:off x="3116130" y="4572079"/>
            <a:ext cx="692409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Beslutad av behörig legitimerad hälso- och sjukvårdspersonal, där hälso- och sjukvården ansvarar för mätutrustning och inkommen rapportering.</a:t>
            </a:r>
          </a:p>
        </p:txBody>
      </p:sp>
      <p:sp>
        <p:nvSpPr>
          <p:cNvPr id="39" name="Rektangel med rundade hörn 38">
            <a:extLst>
              <a:ext uri="{FF2B5EF4-FFF2-40B4-BE49-F238E27FC236}">
                <a16:creationId xmlns:a16="http://schemas.microsoft.com/office/drawing/2014/main" id="{A777CF27-03C9-6C48-B0DC-8E130E319900}"/>
              </a:ext>
              <a:ext uri="{C183D7F6-B498-43B3-948B-1728B52AA6E4}">
                <adec:decorative xmlns:adec="http://schemas.microsoft.com/office/drawing/2017/decorative" val="1"/>
              </a:ext>
            </a:extLst>
          </p:cNvPr>
          <p:cNvSpPr/>
          <p:nvPr/>
        </p:nvSpPr>
        <p:spPr>
          <a:xfrm>
            <a:off x="772496" y="2335113"/>
            <a:ext cx="1970704" cy="877168"/>
          </a:xfrm>
          <a:prstGeom prst="roundRect">
            <a:avLst/>
          </a:prstGeom>
          <a:no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sv-SE" sz="18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0" name="Rektangel med rundade hörn 39">
            <a:extLst>
              <a:ext uri="{FF2B5EF4-FFF2-40B4-BE49-F238E27FC236}">
                <a16:creationId xmlns:a16="http://schemas.microsoft.com/office/drawing/2014/main" id="{97EA65B2-B912-D24D-A0EE-572C33197397}"/>
              </a:ext>
              <a:ext uri="{C183D7F6-B498-43B3-948B-1728B52AA6E4}">
                <adec:decorative xmlns:adec="http://schemas.microsoft.com/office/drawing/2017/decorative" val="1"/>
              </a:ext>
            </a:extLst>
          </p:cNvPr>
          <p:cNvSpPr/>
          <p:nvPr/>
        </p:nvSpPr>
        <p:spPr>
          <a:xfrm>
            <a:off x="772496" y="3471653"/>
            <a:ext cx="1970704" cy="877168"/>
          </a:xfrm>
          <a:prstGeom prst="roundRect">
            <a:avLst/>
          </a:prstGeom>
          <a:no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2" name="Rektangel med rundade hörn 41">
            <a:extLst>
              <a:ext uri="{FF2B5EF4-FFF2-40B4-BE49-F238E27FC236}">
                <a16:creationId xmlns:a16="http://schemas.microsoft.com/office/drawing/2014/main" id="{2FB37215-F57E-F847-981A-BBB16496A1FA}"/>
              </a:ext>
              <a:ext uri="{C183D7F6-B498-43B3-948B-1728B52AA6E4}">
                <adec:decorative xmlns:adec="http://schemas.microsoft.com/office/drawing/2017/decorative" val="1"/>
              </a:ext>
            </a:extLst>
          </p:cNvPr>
          <p:cNvSpPr/>
          <p:nvPr/>
        </p:nvSpPr>
        <p:spPr>
          <a:xfrm>
            <a:off x="772496" y="4587540"/>
            <a:ext cx="1970704" cy="877168"/>
          </a:xfrm>
          <a:prstGeom prst="roundRect">
            <a:avLst/>
          </a:prstGeom>
          <a:no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sv-SE" sz="1800" b="0" i="0" u="none" strike="noStrike" kern="0" cap="none" spc="0" normalizeH="0" baseline="0" noProof="0" dirty="0">
              <a:ln>
                <a:noFill/>
              </a:ln>
              <a:solidFill>
                <a:prstClr val="black">
                  <a:hueOff val="0"/>
                  <a:satOff val="0"/>
                  <a:lumOff val="0"/>
                  <a:alphaOff val="0"/>
                </a:prstClr>
              </a:solidFill>
              <a:effectLst/>
              <a:uLnTx/>
              <a:uFillTx/>
              <a:latin typeface="Arial"/>
              <a:ea typeface="+mn-ea"/>
              <a:cs typeface="+mn-cs"/>
            </a:endParaRPr>
          </a:p>
        </p:txBody>
      </p:sp>
    </p:spTree>
    <p:extLst>
      <p:ext uri="{BB962C8B-B14F-4D97-AF65-F5344CB8AC3E}">
        <p14:creationId xmlns:p14="http://schemas.microsoft.com/office/powerpoint/2010/main" val="561042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3A34D0-FA45-B24D-BA63-46368A8109ED}"/>
              </a:ext>
            </a:extLst>
          </p:cNvPr>
          <p:cNvSpPr>
            <a:spLocks noGrp="1"/>
          </p:cNvSpPr>
          <p:nvPr>
            <p:ph type="title"/>
          </p:nvPr>
        </p:nvSpPr>
        <p:spPr>
          <a:xfrm>
            <a:off x="664234" y="874603"/>
            <a:ext cx="9609825" cy="1231392"/>
          </a:xfrm>
        </p:spPr>
        <p:txBody>
          <a:bodyPr anchor="t">
            <a:normAutofit/>
          </a:bodyPr>
          <a:lstStyle/>
          <a:p>
            <a:r>
              <a:rPr lang="sv-SE" dirty="0"/>
              <a:t>Fördelar med egenmonitorering </a:t>
            </a:r>
          </a:p>
        </p:txBody>
      </p:sp>
      <p:sp>
        <p:nvSpPr>
          <p:cNvPr id="3" name="Platshållare för innehåll 2">
            <a:extLst>
              <a:ext uri="{FF2B5EF4-FFF2-40B4-BE49-F238E27FC236}">
                <a16:creationId xmlns:a16="http://schemas.microsoft.com/office/drawing/2014/main" id="{1A7B04B0-E3AB-2645-9D04-BCA32B09FAE0}"/>
              </a:ext>
            </a:extLst>
          </p:cNvPr>
          <p:cNvSpPr>
            <a:spLocks noGrp="1"/>
          </p:cNvSpPr>
          <p:nvPr>
            <p:ph sz="half" idx="1"/>
          </p:nvPr>
        </p:nvSpPr>
        <p:spPr>
          <a:xfrm>
            <a:off x="664234" y="2105995"/>
            <a:ext cx="7228482" cy="4284480"/>
          </a:xfrm>
        </p:spPr>
        <p:txBody>
          <a:bodyPr>
            <a:noAutofit/>
          </a:bodyPr>
          <a:lstStyle/>
          <a:p>
            <a:pPr marL="30162" indent="0">
              <a:lnSpc>
                <a:spcPct val="90000"/>
              </a:lnSpc>
              <a:spcAft>
                <a:spcPts val="1000"/>
              </a:spcAft>
              <a:buNone/>
            </a:pPr>
            <a:r>
              <a:rPr lang="sv-SE" sz="2200" dirty="0"/>
              <a:t>Egenmonitorering är ett verktyg i omställningen till nära vård som:</a:t>
            </a:r>
          </a:p>
          <a:p>
            <a:pPr>
              <a:lnSpc>
                <a:spcPct val="90000"/>
              </a:lnSpc>
              <a:spcAft>
                <a:spcPts val="1000"/>
              </a:spcAft>
              <a:buFont typeface="Courier New" panose="02070309020205020404" pitchFamily="49" charset="0"/>
              <a:buChar char="o"/>
            </a:pPr>
            <a:r>
              <a:rPr lang="sv-SE" sz="2200" dirty="0"/>
              <a:t>Ökar patientens/brukarens delaktighet och möjlighet att vara medskapare till sin vård eller omsorg</a:t>
            </a:r>
          </a:p>
          <a:p>
            <a:pPr>
              <a:lnSpc>
                <a:spcPct val="90000"/>
              </a:lnSpc>
              <a:spcAft>
                <a:spcPts val="1000"/>
              </a:spcAft>
              <a:buFont typeface="Courier New" panose="02070309020205020404" pitchFamily="49" charset="0"/>
              <a:buChar char="o"/>
            </a:pPr>
            <a:r>
              <a:rPr lang="sv-SE" sz="2200" dirty="0">
                <a:solidFill>
                  <a:prstClr val="black"/>
                </a:solidFill>
              </a:rPr>
              <a:t>Ökar tryggheten för patient, brukare, närstående och medarbetare</a:t>
            </a:r>
            <a:endParaRPr lang="sv-SE" sz="2200" dirty="0"/>
          </a:p>
          <a:p>
            <a:pPr>
              <a:lnSpc>
                <a:spcPct val="90000"/>
              </a:lnSpc>
              <a:spcAft>
                <a:spcPts val="1000"/>
              </a:spcAft>
              <a:buFont typeface="Courier New" panose="02070309020205020404" pitchFamily="49" charset="0"/>
              <a:buChar char="o"/>
            </a:pPr>
            <a:r>
              <a:rPr lang="sv-SE" sz="2200" dirty="0"/>
              <a:t>Ger utrymme för proaktivitet och prevention</a:t>
            </a:r>
          </a:p>
          <a:p>
            <a:pPr>
              <a:lnSpc>
                <a:spcPct val="90000"/>
              </a:lnSpc>
              <a:spcAft>
                <a:spcPts val="1000"/>
              </a:spcAft>
              <a:buFont typeface="Courier New" panose="02070309020205020404" pitchFamily="49" charset="0"/>
              <a:buChar char="o"/>
            </a:pPr>
            <a:r>
              <a:rPr lang="sv-SE" sz="2200" dirty="0"/>
              <a:t>Bidrar till en hållbar verksamhet som kan möta de demografiska utmaningarna</a:t>
            </a:r>
          </a:p>
          <a:p>
            <a:pPr>
              <a:lnSpc>
                <a:spcPct val="90000"/>
              </a:lnSpc>
              <a:spcAft>
                <a:spcPts val="1000"/>
              </a:spcAft>
              <a:buFont typeface="Courier New" panose="02070309020205020404" pitchFamily="49" charset="0"/>
              <a:buChar char="o"/>
            </a:pPr>
            <a:r>
              <a:rPr lang="sv-SE" sz="2200" dirty="0"/>
              <a:t>Möjliggör en nära och jämlik vård och omsorg.</a:t>
            </a:r>
          </a:p>
          <a:p>
            <a:pPr>
              <a:lnSpc>
                <a:spcPct val="90000"/>
              </a:lnSpc>
              <a:spcAft>
                <a:spcPts val="1000"/>
              </a:spcAft>
              <a:buFont typeface="Courier New" panose="02070309020205020404" pitchFamily="49" charset="0"/>
              <a:buChar char="o"/>
            </a:pPr>
            <a:endParaRPr lang="sv-SE" sz="2000" dirty="0"/>
          </a:p>
          <a:p>
            <a:pPr>
              <a:lnSpc>
                <a:spcPct val="90000"/>
              </a:lnSpc>
              <a:spcAft>
                <a:spcPts val="1000"/>
              </a:spcAft>
              <a:buFont typeface="Courier New" panose="02070309020205020404" pitchFamily="49" charset="0"/>
              <a:buChar char="o"/>
            </a:pPr>
            <a:endParaRPr lang="sv-SE" sz="2000" dirty="0"/>
          </a:p>
        </p:txBody>
      </p:sp>
      <p:pic>
        <p:nvPicPr>
          <p:cNvPr id="5" name="Bildobjekt 4">
            <a:extLst>
              <a:ext uri="{FF2B5EF4-FFF2-40B4-BE49-F238E27FC236}">
                <a16:creationId xmlns:a16="http://schemas.microsoft.com/office/drawing/2014/main" id="{88D27AE5-050D-3A4F-A573-8C9CB172199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2477" y="2610465"/>
            <a:ext cx="2135001" cy="3665238"/>
          </a:xfrm>
          <a:prstGeom prst="rect">
            <a:avLst/>
          </a:prstGeom>
          <a:noFill/>
        </p:spPr>
      </p:pic>
    </p:spTree>
    <p:extLst>
      <p:ext uri="{BB962C8B-B14F-4D97-AF65-F5344CB8AC3E}">
        <p14:creationId xmlns:p14="http://schemas.microsoft.com/office/powerpoint/2010/main" val="3705151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6AF224-6B82-A24A-92AE-32E79A734417}"/>
              </a:ext>
            </a:extLst>
          </p:cNvPr>
          <p:cNvSpPr>
            <a:spLocks noGrp="1"/>
          </p:cNvSpPr>
          <p:nvPr>
            <p:ph type="title"/>
          </p:nvPr>
        </p:nvSpPr>
        <p:spPr/>
        <p:txBody>
          <a:bodyPr/>
          <a:lstStyle/>
          <a:p>
            <a:r>
              <a:rPr lang="sv-SE" dirty="0"/>
              <a:t>Upplevd nytta för patient/brukare</a:t>
            </a:r>
          </a:p>
        </p:txBody>
      </p:sp>
      <p:sp>
        <p:nvSpPr>
          <p:cNvPr id="3" name="Platshållare för innehåll 2">
            <a:extLst>
              <a:ext uri="{FF2B5EF4-FFF2-40B4-BE49-F238E27FC236}">
                <a16:creationId xmlns:a16="http://schemas.microsoft.com/office/drawing/2014/main" id="{A6D2B4BA-9E70-7A44-BDAC-1158CBFBD7F8}"/>
              </a:ext>
            </a:extLst>
          </p:cNvPr>
          <p:cNvSpPr>
            <a:spLocks noGrp="1"/>
          </p:cNvSpPr>
          <p:nvPr>
            <p:ph idx="1"/>
          </p:nvPr>
        </p:nvSpPr>
        <p:spPr>
          <a:xfrm>
            <a:off x="664234" y="2244798"/>
            <a:ext cx="5608229" cy="3738599"/>
          </a:xfrm>
        </p:spPr>
        <p:txBody>
          <a:bodyPr/>
          <a:lstStyle/>
          <a:p>
            <a:pPr>
              <a:buFont typeface="Courier New" panose="02070309020205020404" pitchFamily="49" charset="0"/>
              <a:buChar char="o"/>
            </a:pPr>
            <a:r>
              <a:rPr lang="sv-SE" sz="2200" dirty="0"/>
              <a:t>Ökad trygghet för patient och närstående</a:t>
            </a:r>
          </a:p>
          <a:p>
            <a:pPr>
              <a:buFont typeface="Courier New" panose="02070309020205020404" pitchFamily="49" charset="0"/>
              <a:buChar char="o"/>
            </a:pPr>
            <a:r>
              <a:rPr lang="sv-SE" sz="2200" dirty="0"/>
              <a:t>Ökad delaktighet i sin vård/omsorg</a:t>
            </a:r>
          </a:p>
          <a:p>
            <a:pPr>
              <a:buFont typeface="Courier New" panose="02070309020205020404" pitchFamily="49" charset="0"/>
              <a:buChar char="o"/>
            </a:pPr>
            <a:r>
              <a:rPr lang="sv-SE" sz="2200" dirty="0"/>
              <a:t>Ökad livskvalité</a:t>
            </a:r>
          </a:p>
          <a:p>
            <a:pPr>
              <a:buFont typeface="Courier New" panose="02070309020205020404" pitchFamily="49" charset="0"/>
              <a:buChar char="o"/>
            </a:pPr>
            <a:r>
              <a:rPr lang="sv-SE" sz="2200" dirty="0"/>
              <a:t>Mer kontroll och ökad självständighet</a:t>
            </a:r>
          </a:p>
          <a:p>
            <a:pPr>
              <a:buFont typeface="Courier New" panose="02070309020205020404" pitchFamily="49" charset="0"/>
              <a:buChar char="o"/>
            </a:pPr>
            <a:r>
              <a:rPr lang="sv-SE" sz="2200" dirty="0"/>
              <a:t>Färre vårdbesök</a:t>
            </a:r>
          </a:p>
          <a:p>
            <a:pPr>
              <a:buFont typeface="Courier New" panose="02070309020205020404" pitchFamily="49" charset="0"/>
              <a:buChar char="o"/>
            </a:pPr>
            <a:r>
              <a:rPr lang="sv-SE" sz="2200" dirty="0"/>
              <a:t>Färre oplanerade eller akuta vårdbesök</a:t>
            </a:r>
          </a:p>
        </p:txBody>
      </p:sp>
      <p:sp>
        <p:nvSpPr>
          <p:cNvPr id="8" name="Tår 7">
            <a:extLst>
              <a:ext uri="{FF2B5EF4-FFF2-40B4-BE49-F238E27FC236}">
                <a16:creationId xmlns:a16="http://schemas.microsoft.com/office/drawing/2014/main" id="{975E79BD-316A-FA45-A151-62B38C931A17}"/>
              </a:ext>
            </a:extLst>
          </p:cNvPr>
          <p:cNvSpPr/>
          <p:nvPr/>
        </p:nvSpPr>
        <p:spPr>
          <a:xfrm>
            <a:off x="7132320" y="2291488"/>
            <a:ext cx="3042883" cy="2839312"/>
          </a:xfrm>
          <a:prstGeom prst="teardrop">
            <a:avLst/>
          </a:prstGeom>
          <a:solidFill>
            <a:schemeClr val="accent1">
              <a:alpha val="3101"/>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b="1" i="1" dirty="0">
              <a:solidFill>
                <a:schemeClr val="tx1"/>
              </a:solidFill>
            </a:endParaRPr>
          </a:p>
          <a:p>
            <a:pPr algn="ctr">
              <a:lnSpc>
                <a:spcPct val="110000"/>
              </a:lnSpc>
            </a:pPr>
            <a:r>
              <a:rPr lang="sv-SE" sz="1600" b="1" i="1" dirty="0">
                <a:solidFill>
                  <a:schemeClr val="tx1"/>
                </a:solidFill>
              </a:rPr>
              <a:t>“Nu kan jag själv snabbt och lätt få kontroll på min lungkapacitet”</a:t>
            </a:r>
          </a:p>
          <a:p>
            <a:pPr algn="ctr">
              <a:lnSpc>
                <a:spcPct val="110000"/>
              </a:lnSpc>
            </a:pPr>
            <a:endParaRPr lang="sv-SE" sz="1500" b="1" i="1" dirty="0">
              <a:solidFill>
                <a:schemeClr val="tx1"/>
              </a:solidFill>
            </a:endParaRPr>
          </a:p>
        </p:txBody>
      </p:sp>
    </p:spTree>
    <p:extLst>
      <p:ext uri="{BB962C8B-B14F-4D97-AF65-F5344CB8AC3E}">
        <p14:creationId xmlns:p14="http://schemas.microsoft.com/office/powerpoint/2010/main" val="4047016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a:extLst>
              <a:ext uri="{FF2B5EF4-FFF2-40B4-BE49-F238E27FC236}">
                <a16:creationId xmlns:a16="http://schemas.microsoft.com/office/drawing/2014/main" id="{141E4185-2F12-6E40-BFAD-8279B67CBAEC}"/>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duotone>
              <a:prstClr val="black"/>
              <a:schemeClr val="accent6">
                <a:tint val="45000"/>
                <a:satMod val="400000"/>
              </a:schemeClr>
            </a:duotone>
            <a:alphaModFix amt="35000"/>
            <a:extLst>
              <a:ext uri="{28A0092B-C50C-407E-A947-70E740481C1C}">
                <a14:useLocalDpi xmlns:a14="http://schemas.microsoft.com/office/drawing/2010/main" val="0"/>
              </a:ext>
            </a:extLst>
          </a:blip>
          <a:srcRect t="7803" b="7803"/>
          <a:stretch>
            <a:fillRect/>
          </a:stretch>
        </p:blipFill>
        <p:spPr>
          <a:xfrm>
            <a:off x="0" y="0"/>
            <a:ext cx="12192000" cy="6859587"/>
          </a:xfrm>
        </p:spPr>
      </p:pic>
      <p:sp>
        <p:nvSpPr>
          <p:cNvPr id="7" name="Title 1">
            <a:extLst>
              <a:ext uri="{FF2B5EF4-FFF2-40B4-BE49-F238E27FC236}">
                <a16:creationId xmlns:a16="http://schemas.microsoft.com/office/drawing/2014/main" id="{D5930E78-0DA2-4448-85A7-766C78B74F25}"/>
              </a:ext>
            </a:extLst>
          </p:cNvPr>
          <p:cNvSpPr txBox="1">
            <a:spLocks noGrp="1"/>
          </p:cNvSpPr>
          <p:nvPr>
            <p:ph type="title" idx="4294967295"/>
          </p:nvPr>
        </p:nvSpPr>
        <p:spPr>
          <a:xfrm>
            <a:off x="666000" y="1606123"/>
            <a:ext cx="9609825" cy="12313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914377" rtl="0" eaLnBrk="1" latinLnBrk="0" hangingPunct="1">
              <a:lnSpc>
                <a:spcPct val="95000"/>
              </a:lnSpc>
              <a:spcBef>
                <a:spcPct val="0"/>
              </a:spcBef>
              <a:buNone/>
              <a:defRPr sz="5400" b="1" kern="1200">
                <a:solidFill>
                  <a:schemeClr val="tx1"/>
                </a:solidFill>
                <a:latin typeface="+mj-lt"/>
                <a:ea typeface="+mj-ea"/>
                <a:cs typeface="+mj-cs"/>
              </a:defRPr>
            </a:lvl1pPr>
          </a:lstStyle>
          <a:p>
            <a:pPr marL="0" marR="0" lvl="0" indent="0" algn="l" defTabSz="914377" rtl="0" eaLnBrk="1" fontAlgn="auto" latinLnBrk="0" hangingPunct="1">
              <a:lnSpc>
                <a:spcPct val="95000"/>
              </a:lnSpc>
              <a:spcBef>
                <a:spcPct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Arial"/>
                <a:ea typeface="+mj-ea"/>
                <a:cs typeface="+mj-cs"/>
              </a:rPr>
              <a:t>Innehåll</a:t>
            </a:r>
            <a:endParaRPr kumimoji="0" lang="en-US" sz="5400" b="1" i="0" u="none" strike="noStrike" kern="1200" cap="none" spc="0" normalizeH="0" baseline="0" noProof="0" dirty="0">
              <a:ln>
                <a:noFill/>
              </a:ln>
              <a:solidFill>
                <a:prstClr val="black"/>
              </a:solidFill>
              <a:effectLst/>
              <a:uLnTx/>
              <a:uFillTx/>
              <a:latin typeface="Arial"/>
              <a:ea typeface="+mj-ea"/>
              <a:cs typeface="+mj-cs"/>
            </a:endParaRPr>
          </a:p>
        </p:txBody>
      </p:sp>
      <p:sp>
        <p:nvSpPr>
          <p:cNvPr id="8" name="Content Placeholder 2">
            <a:extLst>
              <a:ext uri="{FF2B5EF4-FFF2-40B4-BE49-F238E27FC236}">
                <a16:creationId xmlns:a16="http://schemas.microsoft.com/office/drawing/2014/main" id="{ED3857EF-F716-4C4B-8129-294A6A2F03CE}"/>
              </a:ext>
            </a:extLst>
          </p:cNvPr>
          <p:cNvSpPr txBox="1">
            <a:spLocks/>
          </p:cNvSpPr>
          <p:nvPr/>
        </p:nvSpPr>
        <p:spPr>
          <a:xfrm>
            <a:off x="666000" y="2573438"/>
            <a:ext cx="5707906" cy="3740400"/>
          </a:xfrm>
          <a:prstGeom prst="rect">
            <a:avLst/>
          </a:prstGeom>
        </p:spPr>
        <p:txBody>
          <a:bodyPr>
            <a:normAutofit/>
          </a:bodyPr>
          <a:lstStyle>
            <a:lvl1pPr marL="258756" indent="-228594" algn="l" defTabSz="914377"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2971"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160"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4512" marR="0" lvl="0" indent="-514350" algn="l" defTabSz="914377" rtl="0" eaLnBrk="1" fontAlgn="auto" latinLnBrk="0" hangingPunct="1">
              <a:lnSpc>
                <a:spcPct val="100000"/>
              </a:lnSpc>
              <a:spcBef>
                <a:spcPts val="0"/>
              </a:spcBef>
              <a:spcAft>
                <a:spcPts val="600"/>
              </a:spcAft>
              <a:buClrTx/>
              <a:buSzTx/>
              <a:buFont typeface="+mj-lt"/>
              <a:buAutoNum type="arabicPeriod"/>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Bakgrund</a:t>
            </a:r>
          </a:p>
          <a:p>
            <a:pPr marL="544512" marR="0" lvl="0" indent="-514350" algn="l" defTabSz="914377" rtl="0" eaLnBrk="1" fontAlgn="auto" latinLnBrk="0" hangingPunct="1">
              <a:lnSpc>
                <a:spcPct val="100000"/>
              </a:lnSpc>
              <a:spcBef>
                <a:spcPts val="0"/>
              </a:spcBef>
              <a:spcAft>
                <a:spcPts val="600"/>
              </a:spcAft>
              <a:buClrTx/>
              <a:buSzTx/>
              <a:buFont typeface="+mj-lt"/>
              <a:buAutoNum type="arabicPeriod"/>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Vad är egenmonitorering?</a:t>
            </a:r>
          </a:p>
          <a:p>
            <a:pPr marL="544512" marR="0" lvl="0" indent="-514350" algn="l" defTabSz="914377" rtl="0" eaLnBrk="1" fontAlgn="auto" latinLnBrk="0" hangingPunct="1">
              <a:lnSpc>
                <a:spcPct val="100000"/>
              </a:lnSpc>
              <a:spcBef>
                <a:spcPts val="0"/>
              </a:spcBef>
              <a:spcAft>
                <a:spcPts val="600"/>
              </a:spcAft>
              <a:buClrTx/>
              <a:buSzTx/>
              <a:buFont typeface="+mj-lt"/>
              <a:buAutoNum type="arabicPeriod"/>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Nuläge egenmonitorering</a:t>
            </a:r>
          </a:p>
          <a:p>
            <a:pPr marL="544512" marR="0" lvl="0" indent="-514350" algn="l" defTabSz="914377" rtl="0" eaLnBrk="1" fontAlgn="auto" latinLnBrk="0" hangingPunct="1">
              <a:lnSpc>
                <a:spcPct val="100000"/>
              </a:lnSpc>
              <a:spcBef>
                <a:spcPts val="0"/>
              </a:spcBef>
              <a:spcAft>
                <a:spcPts val="600"/>
              </a:spcAft>
              <a:buClrTx/>
              <a:buSzTx/>
              <a:buFont typeface="+mj-lt"/>
              <a:buAutoNum type="arabicPeriod"/>
              <a:tabLst/>
              <a:defRPr/>
            </a:pPr>
            <a:r>
              <a:rPr lang="sv-SE" dirty="0">
                <a:solidFill>
                  <a:prstClr val="black"/>
                </a:solidFill>
                <a:latin typeface="Arial"/>
              </a:rPr>
              <a:t>Scenario för framtiden </a:t>
            </a: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30162" marR="0" lvl="0" indent="0" algn="l" defTabSz="914377" rtl="0" eaLnBrk="1" fontAlgn="auto" latinLnBrk="0" hangingPunct="1">
              <a:lnSpc>
                <a:spcPct val="100000"/>
              </a:lnSpc>
              <a:spcBef>
                <a:spcPts val="0"/>
              </a:spcBef>
              <a:spcAft>
                <a:spcPts val="600"/>
              </a:spcAft>
              <a:buClrTx/>
              <a:buSzTx/>
              <a:buFont typeface="Symbol" panose="05050102010706020507" pitchFamily="18" charset="2"/>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30162" marR="0" lvl="0" indent="0" algn="l" defTabSz="914377" rtl="0" eaLnBrk="1" fontAlgn="auto" latinLnBrk="0" hangingPunct="1">
              <a:lnSpc>
                <a:spcPct val="100000"/>
              </a:lnSpc>
              <a:spcBef>
                <a:spcPts val="0"/>
              </a:spcBef>
              <a:spcAft>
                <a:spcPts val="1200"/>
              </a:spcAft>
              <a:buClrTx/>
              <a:buSzTx/>
              <a:buFont typeface="Symbol" panose="05050102010706020507" pitchFamily="18" charset="2"/>
              <a:buNone/>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extruta 1">
            <a:extLst>
              <a:ext uri="{FF2B5EF4-FFF2-40B4-BE49-F238E27FC236}">
                <a16:creationId xmlns:a16="http://schemas.microsoft.com/office/drawing/2014/main" id="{84B77281-B4A5-6349-92C0-9D907D56B765}"/>
              </a:ext>
            </a:extLst>
          </p:cNvPr>
          <p:cNvSpPr txBox="1"/>
          <p:nvPr/>
        </p:nvSpPr>
        <p:spPr>
          <a:xfrm>
            <a:off x="666000" y="5366177"/>
            <a:ext cx="9798112" cy="369332"/>
          </a:xfrm>
          <a:prstGeom prst="rect">
            <a:avLst/>
          </a:prstGeom>
          <a:noFill/>
        </p:spPr>
        <p:txBody>
          <a:bodyPr wrap="square" rtlCol="0">
            <a:spAutoFit/>
          </a:bodyPr>
          <a:lstStyle/>
          <a:p>
            <a:r>
              <a:rPr lang="sv-SE" i="1" dirty="0"/>
              <a:t>Denna presentation är framtagen av SKR i samverkan med regionerna.</a:t>
            </a:r>
          </a:p>
        </p:txBody>
      </p:sp>
    </p:spTree>
    <p:extLst>
      <p:ext uri="{BB962C8B-B14F-4D97-AF65-F5344CB8AC3E}">
        <p14:creationId xmlns:p14="http://schemas.microsoft.com/office/powerpoint/2010/main" val="4160317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6AF224-6B82-A24A-92AE-32E79A734417}"/>
              </a:ext>
            </a:extLst>
          </p:cNvPr>
          <p:cNvSpPr>
            <a:spLocks noGrp="1"/>
          </p:cNvSpPr>
          <p:nvPr>
            <p:ph type="title"/>
          </p:nvPr>
        </p:nvSpPr>
        <p:spPr/>
        <p:txBody>
          <a:bodyPr/>
          <a:lstStyle/>
          <a:p>
            <a:r>
              <a:rPr lang="sv-SE" dirty="0"/>
              <a:t>Upplevd nytta för medarbetare</a:t>
            </a:r>
          </a:p>
        </p:txBody>
      </p:sp>
      <p:sp>
        <p:nvSpPr>
          <p:cNvPr id="3" name="Platshållare för innehåll 2">
            <a:extLst>
              <a:ext uri="{FF2B5EF4-FFF2-40B4-BE49-F238E27FC236}">
                <a16:creationId xmlns:a16="http://schemas.microsoft.com/office/drawing/2014/main" id="{A6D2B4BA-9E70-7A44-BDAC-1158CBFBD7F8}"/>
              </a:ext>
            </a:extLst>
          </p:cNvPr>
          <p:cNvSpPr>
            <a:spLocks noGrp="1"/>
          </p:cNvSpPr>
          <p:nvPr>
            <p:ph idx="1"/>
          </p:nvPr>
        </p:nvSpPr>
        <p:spPr>
          <a:xfrm>
            <a:off x="668183" y="2291488"/>
            <a:ext cx="5616455" cy="3936927"/>
          </a:xfrm>
        </p:spPr>
        <p:txBody>
          <a:bodyPr/>
          <a:lstStyle/>
          <a:p>
            <a:pPr>
              <a:spcAft>
                <a:spcPts val="800"/>
              </a:spcAft>
              <a:buFont typeface="Courier New" panose="02070309020205020404" pitchFamily="49" charset="0"/>
              <a:buChar char="o"/>
            </a:pPr>
            <a:r>
              <a:rPr lang="sv-SE" sz="2200" dirty="0"/>
              <a:t>Tryggare och mer delaktiga patienter</a:t>
            </a:r>
          </a:p>
          <a:p>
            <a:pPr lvl="1">
              <a:spcAft>
                <a:spcPts val="800"/>
              </a:spcAft>
              <a:buFont typeface="Courier New" panose="02070309020205020404" pitchFamily="49" charset="0"/>
              <a:buChar char="o"/>
            </a:pPr>
            <a:r>
              <a:rPr lang="sv-SE" sz="1800" dirty="0"/>
              <a:t>Ökat samspel mellan patient och vårdpersonal</a:t>
            </a:r>
          </a:p>
          <a:p>
            <a:pPr lvl="1">
              <a:spcAft>
                <a:spcPts val="1200"/>
              </a:spcAft>
              <a:buFont typeface="Courier New" panose="02070309020205020404" pitchFamily="49" charset="0"/>
              <a:buChar char="o"/>
            </a:pPr>
            <a:r>
              <a:rPr lang="sv-SE" sz="1800" dirty="0"/>
              <a:t>Ökad trygghet genom bättre patientkontroll</a:t>
            </a:r>
          </a:p>
          <a:p>
            <a:pPr>
              <a:spcAft>
                <a:spcPts val="800"/>
              </a:spcAft>
              <a:buFont typeface="Courier New" panose="02070309020205020404" pitchFamily="49" charset="0"/>
              <a:buChar char="o"/>
            </a:pPr>
            <a:r>
              <a:rPr lang="sv-SE" sz="2200" dirty="0"/>
              <a:t>Bättre arbetsmiljö</a:t>
            </a:r>
          </a:p>
          <a:p>
            <a:pPr lvl="1">
              <a:spcAft>
                <a:spcPts val="800"/>
              </a:spcAft>
              <a:buFont typeface="Courier New" panose="02070309020205020404" pitchFamily="49" charset="0"/>
              <a:buChar char="o"/>
            </a:pPr>
            <a:r>
              <a:rPr lang="sv-SE" sz="1800" dirty="0"/>
              <a:t>Möjliggör distansarbete (övervakning, coachande samtal, chatt mm.)</a:t>
            </a:r>
          </a:p>
          <a:p>
            <a:pPr lvl="1">
              <a:spcAft>
                <a:spcPts val="800"/>
              </a:spcAft>
              <a:buFont typeface="Courier New" panose="02070309020205020404" pitchFamily="49" charset="0"/>
              <a:buChar char="o"/>
            </a:pPr>
            <a:r>
              <a:rPr lang="sv-SE" sz="1800" dirty="0"/>
              <a:t>Färre akutbesök eller inläggningar</a:t>
            </a:r>
          </a:p>
        </p:txBody>
      </p:sp>
      <p:pic>
        <p:nvPicPr>
          <p:cNvPr id="6" name="Bildobjekt 5" descr="Pratbubbla med citatet “Patienterna uttrycker en tacksamhet att vi är mer tillgängliga och att vården sker på deras villkor”&#10;">
            <a:extLst>
              <a:ext uri="{FF2B5EF4-FFF2-40B4-BE49-F238E27FC236}">
                <a16:creationId xmlns:a16="http://schemas.microsoft.com/office/drawing/2014/main" id="{0DDBADF4-496B-ED40-8E65-DE5D28AA9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51743">
            <a:off x="7172703" y="4569325"/>
            <a:ext cx="779782" cy="462996"/>
          </a:xfrm>
          <a:prstGeom prst="rect">
            <a:avLst/>
          </a:prstGeom>
        </p:spPr>
      </p:pic>
      <p:sp>
        <p:nvSpPr>
          <p:cNvPr id="10" name="Tår 9">
            <a:extLst>
              <a:ext uri="{FF2B5EF4-FFF2-40B4-BE49-F238E27FC236}">
                <a16:creationId xmlns:a16="http://schemas.microsoft.com/office/drawing/2014/main" id="{F5B792C7-3516-A34B-AD12-B0F20993E491}"/>
              </a:ext>
            </a:extLst>
          </p:cNvPr>
          <p:cNvSpPr/>
          <p:nvPr/>
        </p:nvSpPr>
        <p:spPr>
          <a:xfrm>
            <a:off x="7132319" y="2291488"/>
            <a:ext cx="3092312" cy="2839312"/>
          </a:xfrm>
          <a:prstGeom prst="teardrop">
            <a:avLst/>
          </a:prstGeom>
          <a:solidFill>
            <a:schemeClr val="accent3">
              <a:alpha val="6234"/>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b="1" i="1" dirty="0">
              <a:solidFill>
                <a:schemeClr val="tx1"/>
              </a:solidFill>
            </a:endParaRPr>
          </a:p>
          <a:p>
            <a:pPr algn="ctr">
              <a:lnSpc>
                <a:spcPct val="110000"/>
              </a:lnSpc>
            </a:pPr>
            <a:r>
              <a:rPr lang="sv-SE" sz="1600" b="1" i="1" dirty="0">
                <a:solidFill>
                  <a:schemeClr val="tx1"/>
                </a:solidFill>
              </a:rPr>
              <a:t>“Patienterna uttrycker en tacksamhet att vi är mer tillgängliga och att vården sker på deras villkor”</a:t>
            </a:r>
          </a:p>
          <a:p>
            <a:pPr algn="ctr">
              <a:lnSpc>
                <a:spcPct val="110000"/>
              </a:lnSpc>
            </a:pPr>
            <a:br>
              <a:rPr lang="sv-SE" dirty="0">
                <a:solidFill>
                  <a:schemeClr val="tx1"/>
                </a:solidFill>
              </a:rPr>
            </a:br>
            <a:endParaRPr lang="sv-SE" dirty="0">
              <a:solidFill>
                <a:schemeClr val="tx1"/>
              </a:solidFill>
            </a:endParaRPr>
          </a:p>
        </p:txBody>
      </p:sp>
    </p:spTree>
    <p:extLst>
      <p:ext uri="{BB962C8B-B14F-4D97-AF65-F5344CB8AC3E}">
        <p14:creationId xmlns:p14="http://schemas.microsoft.com/office/powerpoint/2010/main" val="616640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6AF224-6B82-A24A-92AE-32E79A734417}"/>
              </a:ext>
            </a:extLst>
          </p:cNvPr>
          <p:cNvSpPr>
            <a:spLocks noGrp="1"/>
          </p:cNvSpPr>
          <p:nvPr>
            <p:ph type="title"/>
          </p:nvPr>
        </p:nvSpPr>
        <p:spPr/>
        <p:txBody>
          <a:bodyPr/>
          <a:lstStyle/>
          <a:p>
            <a:r>
              <a:rPr lang="sv-SE" dirty="0"/>
              <a:t>Upplevd nytta för organisationen</a:t>
            </a:r>
          </a:p>
        </p:txBody>
      </p:sp>
      <p:sp>
        <p:nvSpPr>
          <p:cNvPr id="3" name="Platshållare för innehåll 2">
            <a:extLst>
              <a:ext uri="{FF2B5EF4-FFF2-40B4-BE49-F238E27FC236}">
                <a16:creationId xmlns:a16="http://schemas.microsoft.com/office/drawing/2014/main" id="{A6D2B4BA-9E70-7A44-BDAC-1158CBFBD7F8}"/>
              </a:ext>
            </a:extLst>
          </p:cNvPr>
          <p:cNvSpPr>
            <a:spLocks noGrp="1"/>
          </p:cNvSpPr>
          <p:nvPr>
            <p:ph idx="1"/>
          </p:nvPr>
        </p:nvSpPr>
        <p:spPr>
          <a:xfrm>
            <a:off x="664234" y="2291488"/>
            <a:ext cx="6537172" cy="3936927"/>
          </a:xfrm>
        </p:spPr>
        <p:txBody>
          <a:bodyPr/>
          <a:lstStyle/>
          <a:p>
            <a:pPr>
              <a:spcAft>
                <a:spcPts val="800"/>
              </a:spcAft>
              <a:buFont typeface="Courier New" panose="02070309020205020404" pitchFamily="49" charset="0"/>
              <a:buChar char="o"/>
            </a:pPr>
            <a:r>
              <a:rPr lang="sv-SE" sz="2000" dirty="0"/>
              <a:t>Viktig pusselbit i satsning på infrastruktur och omställning till Nära vård</a:t>
            </a:r>
          </a:p>
          <a:p>
            <a:pPr>
              <a:spcAft>
                <a:spcPts val="800"/>
              </a:spcAft>
              <a:buFont typeface="Courier New" panose="02070309020205020404" pitchFamily="49" charset="0"/>
              <a:buChar char="o"/>
            </a:pPr>
            <a:r>
              <a:rPr lang="sv-SE" sz="2000" dirty="0"/>
              <a:t>Vården avlastas då patienten själv hanterar monitoreringen av symtom och värden. </a:t>
            </a:r>
          </a:p>
          <a:p>
            <a:pPr>
              <a:spcAft>
                <a:spcPts val="800"/>
              </a:spcAft>
              <a:buFont typeface="Courier New" panose="02070309020205020404" pitchFamily="49" charset="0"/>
              <a:buChar char="o"/>
            </a:pPr>
            <a:r>
              <a:rPr lang="sv-SE" sz="2000" dirty="0"/>
              <a:t>Möjliggör hantering av större patientflöden</a:t>
            </a:r>
          </a:p>
          <a:p>
            <a:pPr>
              <a:spcAft>
                <a:spcPts val="800"/>
              </a:spcAft>
              <a:buFont typeface="Courier New" panose="02070309020205020404" pitchFamily="49" charset="0"/>
              <a:buChar char="o"/>
            </a:pPr>
            <a:r>
              <a:rPr lang="sv-SE" sz="2000" dirty="0"/>
              <a:t>Vården kan erbjuda en högre vårdkvalité.</a:t>
            </a:r>
          </a:p>
          <a:p>
            <a:pPr>
              <a:spcAft>
                <a:spcPts val="800"/>
              </a:spcAft>
              <a:buFont typeface="Courier New" panose="02070309020205020404" pitchFamily="49" charset="0"/>
              <a:buChar char="o"/>
            </a:pPr>
            <a:r>
              <a:rPr lang="sv-SE" sz="2000" dirty="0"/>
              <a:t>Bättre arbetsmiljö</a:t>
            </a:r>
          </a:p>
          <a:p>
            <a:pPr>
              <a:spcAft>
                <a:spcPts val="800"/>
              </a:spcAft>
              <a:buFont typeface="Courier New" panose="02070309020205020404" pitchFamily="49" charset="0"/>
              <a:buChar char="o"/>
            </a:pPr>
            <a:r>
              <a:rPr lang="sv-SE" sz="2000" dirty="0"/>
              <a:t>Färre akutbesök, ambulanstransporter eller inläggningar</a:t>
            </a:r>
          </a:p>
          <a:p>
            <a:pPr>
              <a:spcAft>
                <a:spcPts val="800"/>
              </a:spcAft>
              <a:buFont typeface="Courier New" panose="02070309020205020404" pitchFamily="49" charset="0"/>
              <a:buChar char="o"/>
            </a:pPr>
            <a:r>
              <a:rPr lang="sv-SE" sz="2000" dirty="0"/>
              <a:t>Ökat samarbete specialist- och primärvård</a:t>
            </a:r>
          </a:p>
          <a:p>
            <a:pPr>
              <a:spcAft>
                <a:spcPts val="800"/>
              </a:spcAft>
              <a:buFont typeface="Courier New" panose="02070309020205020404" pitchFamily="49" charset="0"/>
              <a:buChar char="o"/>
            </a:pPr>
            <a:endParaRPr lang="sv-SE" sz="2200" dirty="0"/>
          </a:p>
        </p:txBody>
      </p:sp>
      <p:pic>
        <p:nvPicPr>
          <p:cNvPr id="6" name="Bildobjekt 5" descr="Pratbubbla med citatet “Vi kan ta hand om många fler patienter samtidigt och ändå ge en bättre behandling”&#10;">
            <a:extLst>
              <a:ext uri="{FF2B5EF4-FFF2-40B4-BE49-F238E27FC236}">
                <a16:creationId xmlns:a16="http://schemas.microsoft.com/office/drawing/2014/main" id="{0DDBADF4-496B-ED40-8E65-DE5D28AA9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51743">
            <a:off x="7172703" y="4569325"/>
            <a:ext cx="779782" cy="462996"/>
          </a:xfrm>
          <a:prstGeom prst="rect">
            <a:avLst/>
          </a:prstGeom>
        </p:spPr>
      </p:pic>
      <p:sp>
        <p:nvSpPr>
          <p:cNvPr id="10" name="Tår 9" descr="Pratbubbla med citatet “Vi kan ta hand om många fler patienter samtidigt och ändå ge en bättre behandling”&#10;">
            <a:extLst>
              <a:ext uri="{FF2B5EF4-FFF2-40B4-BE49-F238E27FC236}">
                <a16:creationId xmlns:a16="http://schemas.microsoft.com/office/drawing/2014/main" id="{F5B792C7-3516-A34B-AD12-B0F20993E491}"/>
              </a:ext>
            </a:extLst>
          </p:cNvPr>
          <p:cNvSpPr/>
          <p:nvPr/>
        </p:nvSpPr>
        <p:spPr>
          <a:xfrm>
            <a:off x="7132319" y="2291488"/>
            <a:ext cx="3092312" cy="2839312"/>
          </a:xfrm>
          <a:prstGeom prst="teardrop">
            <a:avLst/>
          </a:prstGeom>
          <a:solidFill>
            <a:schemeClr val="accent5">
              <a:alpha val="8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b="1" i="1" dirty="0">
                <a:solidFill>
                  <a:schemeClr val="tx1"/>
                </a:solidFill>
              </a:rPr>
              <a:t>“Vi kan ta hand om många fler patienter samtidigt och ändå ge en bättre behandling”</a:t>
            </a:r>
          </a:p>
        </p:txBody>
      </p:sp>
    </p:spTree>
    <p:extLst>
      <p:ext uri="{BB962C8B-B14F-4D97-AF65-F5344CB8AC3E}">
        <p14:creationId xmlns:p14="http://schemas.microsoft.com/office/powerpoint/2010/main" val="4023642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
          <p:cNvSpPr>
            <a:spLocks noGrp="1"/>
          </p:cNvSpPr>
          <p:nvPr>
            <p:ph type="title" idx="4294967295"/>
          </p:nvPr>
        </p:nvSpPr>
        <p:spPr>
          <a:xfrm>
            <a:off x="700093" y="776567"/>
            <a:ext cx="11046884" cy="1325033"/>
          </a:xfrm>
        </p:spPr>
        <p:txBody>
          <a:bodyPr>
            <a:normAutofit/>
          </a:bodyPr>
          <a:lstStyle/>
          <a:p>
            <a:r>
              <a:rPr lang="sv-SE" dirty="0"/>
              <a:t>Exempel på egenmonitorering</a:t>
            </a:r>
            <a:endParaRPr lang="sv-SE" dirty="0">
              <a:solidFill>
                <a:schemeClr val="bg1">
                  <a:lumMod val="65000"/>
                </a:schemeClr>
              </a:solidFill>
            </a:endParaRPr>
          </a:p>
        </p:txBody>
      </p:sp>
      <p:sp>
        <p:nvSpPr>
          <p:cNvPr id="22" name="Platshållare för innehåll 2">
            <a:extLst>
              <a:ext uri="{FF2B5EF4-FFF2-40B4-BE49-F238E27FC236}">
                <a16:creationId xmlns:a16="http://schemas.microsoft.com/office/drawing/2014/main" id="{C8F977B5-AC85-A04A-8A82-71BA0DCE262A}"/>
              </a:ext>
            </a:extLst>
          </p:cNvPr>
          <p:cNvSpPr txBox="1">
            <a:spLocks/>
          </p:cNvSpPr>
          <p:nvPr/>
        </p:nvSpPr>
        <p:spPr>
          <a:xfrm>
            <a:off x="1190652" y="1862315"/>
            <a:ext cx="8608256" cy="3936927"/>
          </a:xfrm>
          <a:prstGeom prst="rect">
            <a:avLst/>
          </a:prstGeom>
        </p:spPr>
        <p:txBody>
          <a:bodyPr/>
          <a:lstStyle>
            <a:lvl1pPr marL="258756" indent="-228594" algn="l" defTabSz="914377"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2971"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160"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2" indent="0">
              <a:spcAft>
                <a:spcPts val="0"/>
              </a:spcAft>
              <a:buNone/>
            </a:pPr>
            <a:r>
              <a:rPr lang="sv-SE" sz="2200" b="1" dirty="0"/>
              <a:t>Monitorering av kroniskt sjuka</a:t>
            </a:r>
            <a:r>
              <a:rPr lang="sv-SE" sz="2200" dirty="0"/>
              <a:t>	</a:t>
            </a:r>
            <a:br>
              <a:rPr lang="sv-SE" sz="2200" dirty="0"/>
            </a:br>
            <a:r>
              <a:rPr lang="sv-SE" sz="1800" dirty="0">
                <a:solidFill>
                  <a:prstClr val="black"/>
                </a:solidFill>
                <a:cs typeface="Calibri" panose="020F0502020204030204" pitchFamily="34" charset="0"/>
              </a:rPr>
              <a:t>Monitorering över längre tid vid till exempel KOL, astma, hypertoni eller hjärtsvikt</a:t>
            </a:r>
          </a:p>
          <a:p>
            <a:pPr marL="30162" indent="0">
              <a:spcAft>
                <a:spcPts val="0"/>
              </a:spcAft>
              <a:buNone/>
              <a:defRPr/>
            </a:pPr>
            <a:endParaRPr lang="sv-SE" sz="2200" dirty="0">
              <a:solidFill>
                <a:prstClr val="black"/>
              </a:solidFill>
            </a:endParaRPr>
          </a:p>
          <a:p>
            <a:pPr marL="30162" indent="0">
              <a:spcAft>
                <a:spcPts val="0"/>
              </a:spcAft>
              <a:buNone/>
              <a:defRPr/>
            </a:pPr>
            <a:r>
              <a:rPr lang="sv-SE" sz="2200" b="1" dirty="0">
                <a:solidFill>
                  <a:prstClr val="black"/>
                </a:solidFill>
              </a:rPr>
              <a:t>Monitorering vid specialistvård </a:t>
            </a:r>
            <a:br>
              <a:rPr lang="sv-SE" sz="2200" b="1" dirty="0">
                <a:solidFill>
                  <a:prstClr val="black"/>
                </a:solidFill>
              </a:rPr>
            </a:br>
            <a:r>
              <a:rPr lang="sv-SE" sz="1800" dirty="0">
                <a:solidFill>
                  <a:prstClr val="black"/>
                </a:solidFill>
                <a:cs typeface="Calibri" panose="020F0502020204030204" pitchFamily="34" charset="0"/>
              </a:rPr>
              <a:t>Monitorering över kortare tid, till exempel i samband med fosterövervakning, </a:t>
            </a:r>
            <a:br>
              <a:rPr lang="sv-SE" sz="1800" dirty="0">
                <a:solidFill>
                  <a:prstClr val="black"/>
                </a:solidFill>
                <a:cs typeface="Calibri" panose="020F0502020204030204" pitchFamily="34" charset="0"/>
              </a:rPr>
            </a:br>
            <a:r>
              <a:rPr lang="sv-SE" sz="1800" dirty="0">
                <a:solidFill>
                  <a:prstClr val="black"/>
                </a:solidFill>
                <a:cs typeface="Calibri" panose="020F0502020204030204" pitchFamily="34" charset="0"/>
              </a:rPr>
              <a:t>inför en operation eller under en utredning</a:t>
            </a:r>
          </a:p>
          <a:p>
            <a:pPr marL="30162" indent="0">
              <a:spcAft>
                <a:spcPts val="0"/>
              </a:spcAft>
              <a:buNone/>
              <a:defRPr/>
            </a:pPr>
            <a:endParaRPr lang="sv-SE" sz="2000" dirty="0">
              <a:solidFill>
                <a:prstClr val="black"/>
              </a:solidFill>
              <a:cs typeface="Calibri" panose="020F0502020204030204" pitchFamily="34" charset="0"/>
            </a:endParaRPr>
          </a:p>
          <a:p>
            <a:pPr marL="30162" indent="0">
              <a:spcAft>
                <a:spcPts val="0"/>
              </a:spcAft>
              <a:buNone/>
              <a:defRPr/>
            </a:pPr>
            <a:r>
              <a:rPr lang="sv-SE" sz="2200" b="1" dirty="0">
                <a:solidFill>
                  <a:prstClr val="black"/>
                </a:solidFill>
                <a:cs typeface="Calibri" panose="020F0502020204030204" pitchFamily="34" charset="0"/>
              </a:rPr>
              <a:t>Monitorering vid levnadsvaneförändring</a:t>
            </a:r>
            <a:br>
              <a:rPr lang="sv-SE" sz="2200" b="1" dirty="0">
                <a:solidFill>
                  <a:prstClr val="black"/>
                </a:solidFill>
                <a:cs typeface="Calibri" panose="020F0502020204030204" pitchFamily="34" charset="0"/>
              </a:rPr>
            </a:br>
            <a:r>
              <a:rPr lang="sv-SE" sz="1800" dirty="0">
                <a:solidFill>
                  <a:prstClr val="black"/>
                </a:solidFill>
                <a:cs typeface="Calibri" panose="020F0502020204030204" pitchFamily="34" charset="0"/>
              </a:rPr>
              <a:t>Monitorering över kortare tid vid, till exempel, program för viktnedgång eller rökavvänjning </a:t>
            </a:r>
          </a:p>
          <a:p>
            <a:pPr marL="30162" indent="0">
              <a:spcBef>
                <a:spcPts val="600"/>
              </a:spcBef>
              <a:spcAft>
                <a:spcPts val="0"/>
              </a:spcAft>
              <a:buNone/>
              <a:defRPr/>
            </a:pPr>
            <a:endParaRPr lang="sv-SE" sz="2000" b="1" dirty="0">
              <a:solidFill>
                <a:prstClr val="black"/>
              </a:solidFill>
              <a:cs typeface="Calibri" panose="020F0502020204030204" pitchFamily="34" charset="0"/>
            </a:endParaRPr>
          </a:p>
          <a:p>
            <a:pPr marL="30162" indent="0">
              <a:spcBef>
                <a:spcPts val="600"/>
              </a:spcBef>
              <a:spcAft>
                <a:spcPts val="0"/>
              </a:spcAft>
              <a:buNone/>
              <a:defRPr/>
            </a:pPr>
            <a:endParaRPr lang="sv-SE" sz="2000" dirty="0">
              <a:solidFill>
                <a:prstClr val="black"/>
              </a:solidFill>
              <a:cs typeface="Calibri" panose="020F0502020204030204" pitchFamily="34" charset="0"/>
            </a:endParaRPr>
          </a:p>
          <a:p>
            <a:pPr marL="30162" indent="0">
              <a:spcBef>
                <a:spcPts val="600"/>
              </a:spcBef>
              <a:spcAft>
                <a:spcPts val="0"/>
              </a:spcAft>
              <a:buNone/>
              <a:defRPr/>
            </a:pPr>
            <a:endParaRPr lang="sv-SE" sz="2000" dirty="0">
              <a:solidFill>
                <a:prstClr val="black"/>
              </a:solidFill>
              <a:cs typeface="Calibri" panose="020F0502020204030204" pitchFamily="34" charset="0"/>
            </a:endParaRPr>
          </a:p>
          <a:p>
            <a:pPr marL="30162" indent="0">
              <a:spcBef>
                <a:spcPts val="600"/>
              </a:spcBef>
              <a:spcAft>
                <a:spcPts val="0"/>
              </a:spcAft>
              <a:buNone/>
              <a:defRPr/>
            </a:pPr>
            <a:endParaRPr lang="sv-SE" sz="2000" dirty="0">
              <a:solidFill>
                <a:prstClr val="black"/>
              </a:solidFill>
              <a:cs typeface="Calibri" panose="020F0502020204030204" pitchFamily="34" charset="0"/>
            </a:endParaRPr>
          </a:p>
          <a:p>
            <a:pPr marL="30162" indent="0">
              <a:spcBef>
                <a:spcPts val="600"/>
              </a:spcBef>
              <a:spcAft>
                <a:spcPts val="0"/>
              </a:spcAft>
              <a:buNone/>
              <a:defRPr/>
            </a:pPr>
            <a:endParaRPr lang="sv-SE" sz="2000" dirty="0">
              <a:solidFill>
                <a:prstClr val="black"/>
              </a:solidFill>
            </a:endParaRPr>
          </a:p>
          <a:p>
            <a:pPr marL="30162" lvl="0" indent="0">
              <a:spcBef>
                <a:spcPts val="600"/>
              </a:spcBef>
              <a:spcAft>
                <a:spcPts val="0"/>
              </a:spcAft>
              <a:buNone/>
              <a:defRPr/>
            </a:pPr>
            <a:endParaRPr lang="sv-SE" sz="2000" dirty="0">
              <a:solidFill>
                <a:prstClr val="black"/>
              </a:solidFill>
              <a:cs typeface="Calibri" panose="020F0502020204030204" pitchFamily="34" charset="0"/>
            </a:endParaRPr>
          </a:p>
          <a:p>
            <a:pPr marL="30162" lvl="0" indent="0">
              <a:spcBef>
                <a:spcPts val="600"/>
              </a:spcBef>
              <a:spcAft>
                <a:spcPts val="0"/>
              </a:spcAft>
              <a:buNone/>
              <a:defRPr/>
            </a:pPr>
            <a:endParaRPr lang="sv-SE" sz="2000" dirty="0">
              <a:solidFill>
                <a:prstClr val="black"/>
              </a:solidFill>
              <a:cs typeface="Calibri" panose="020F0502020204030204" pitchFamily="34" charset="0"/>
            </a:endParaRPr>
          </a:p>
        </p:txBody>
      </p:sp>
      <p:sp>
        <p:nvSpPr>
          <p:cNvPr id="5" name="Ellips 4">
            <a:extLst>
              <a:ext uri="{FF2B5EF4-FFF2-40B4-BE49-F238E27FC236}">
                <a16:creationId xmlns:a16="http://schemas.microsoft.com/office/drawing/2014/main" id="{1E364A22-29C1-D644-A97A-AA0DBBCE7A5F}"/>
              </a:ext>
              <a:ext uri="{C183D7F6-B498-43B3-948B-1728B52AA6E4}">
                <adec:decorative xmlns:adec="http://schemas.microsoft.com/office/drawing/2017/decorative" val="1"/>
              </a:ext>
            </a:extLst>
          </p:cNvPr>
          <p:cNvSpPr/>
          <p:nvPr/>
        </p:nvSpPr>
        <p:spPr>
          <a:xfrm>
            <a:off x="832602" y="1973588"/>
            <a:ext cx="315144" cy="316475"/>
          </a:xfrm>
          <a:prstGeom prst="ellipse">
            <a:avLst/>
          </a:pr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1</a:t>
            </a:r>
          </a:p>
        </p:txBody>
      </p:sp>
      <p:sp>
        <p:nvSpPr>
          <p:cNvPr id="19" name="Ellips 18">
            <a:extLst>
              <a:ext uri="{FF2B5EF4-FFF2-40B4-BE49-F238E27FC236}">
                <a16:creationId xmlns:a16="http://schemas.microsoft.com/office/drawing/2014/main" id="{D5B0626A-512A-604C-9795-EB67879DAC81}"/>
              </a:ext>
              <a:ext uri="{C183D7F6-B498-43B3-948B-1728B52AA6E4}">
                <adec:decorative xmlns:adec="http://schemas.microsoft.com/office/drawing/2017/decorative" val="1"/>
              </a:ext>
            </a:extLst>
          </p:cNvPr>
          <p:cNvSpPr/>
          <p:nvPr/>
        </p:nvSpPr>
        <p:spPr>
          <a:xfrm>
            <a:off x="844959" y="4084721"/>
            <a:ext cx="315144" cy="316475"/>
          </a:xfrm>
          <a:prstGeom prst="ellipse">
            <a:avLst/>
          </a:pr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3</a:t>
            </a:r>
          </a:p>
        </p:txBody>
      </p:sp>
      <p:sp>
        <p:nvSpPr>
          <p:cNvPr id="20" name="Ellips 19">
            <a:extLst>
              <a:ext uri="{FF2B5EF4-FFF2-40B4-BE49-F238E27FC236}">
                <a16:creationId xmlns:a16="http://schemas.microsoft.com/office/drawing/2014/main" id="{242A74A8-A9F2-D54F-806B-7622E21DEADA}"/>
              </a:ext>
              <a:ext uri="{C183D7F6-B498-43B3-948B-1728B52AA6E4}">
                <adec:decorative xmlns:adec="http://schemas.microsoft.com/office/drawing/2017/decorative" val="1"/>
              </a:ext>
            </a:extLst>
          </p:cNvPr>
          <p:cNvSpPr/>
          <p:nvPr/>
        </p:nvSpPr>
        <p:spPr>
          <a:xfrm>
            <a:off x="825845" y="2895494"/>
            <a:ext cx="315144" cy="316475"/>
          </a:xfrm>
          <a:prstGeom prst="ellipse">
            <a:avLst/>
          </a:pr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2</a:t>
            </a:r>
          </a:p>
        </p:txBody>
      </p:sp>
    </p:spTree>
    <p:extLst>
      <p:ext uri="{BB962C8B-B14F-4D97-AF65-F5344CB8AC3E}">
        <p14:creationId xmlns:p14="http://schemas.microsoft.com/office/powerpoint/2010/main" val="237546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
          <p:cNvSpPr>
            <a:spLocks noGrp="1"/>
          </p:cNvSpPr>
          <p:nvPr>
            <p:ph type="title" idx="4294967295"/>
          </p:nvPr>
        </p:nvSpPr>
        <p:spPr>
          <a:xfrm>
            <a:off x="678294" y="1008471"/>
            <a:ext cx="11046884" cy="1325033"/>
          </a:xfrm>
        </p:spPr>
        <p:txBody>
          <a:bodyPr>
            <a:normAutofit/>
          </a:bodyPr>
          <a:lstStyle/>
          <a:p>
            <a:r>
              <a:rPr lang="sv-SE" dirty="0"/>
              <a:t>Exempel på egenmonitorering forts.</a:t>
            </a:r>
            <a:endParaRPr lang="sv-SE" dirty="0">
              <a:solidFill>
                <a:schemeClr val="bg1">
                  <a:lumMod val="65000"/>
                </a:schemeClr>
              </a:solidFill>
            </a:endParaRPr>
          </a:p>
        </p:txBody>
      </p:sp>
      <p:sp>
        <p:nvSpPr>
          <p:cNvPr id="10" name="Rektangel 9">
            <a:extLst>
              <a:ext uri="{FF2B5EF4-FFF2-40B4-BE49-F238E27FC236}">
                <a16:creationId xmlns:a16="http://schemas.microsoft.com/office/drawing/2014/main" id="{4B9013D2-2544-FF43-9AB5-6AC38DC5B543}"/>
              </a:ext>
              <a:ext uri="{C183D7F6-B498-43B3-948B-1728B52AA6E4}">
                <adec:decorative xmlns:adec="http://schemas.microsoft.com/office/drawing/2017/decorative" val="1"/>
              </a:ext>
            </a:extLst>
          </p:cNvPr>
          <p:cNvSpPr/>
          <p:nvPr/>
        </p:nvSpPr>
        <p:spPr>
          <a:xfrm>
            <a:off x="788353" y="2109428"/>
            <a:ext cx="2875714" cy="181838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8" name="Bildobjekt 27" descr="Bildsekvens från filmat inslag om egenmonitorering av astma. ">
            <a:extLst>
              <a:ext uri="{FF2B5EF4-FFF2-40B4-BE49-F238E27FC236}">
                <a16:creationId xmlns:a16="http://schemas.microsoft.com/office/drawing/2014/main" id="{666983D8-7312-C247-8951-26A4D590ED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985" y="2215950"/>
            <a:ext cx="2720451" cy="1539950"/>
          </a:xfrm>
          <a:prstGeom prst="rect">
            <a:avLst/>
          </a:prstGeom>
        </p:spPr>
      </p:pic>
      <p:sp>
        <p:nvSpPr>
          <p:cNvPr id="4" name="textruta 3">
            <a:extLst>
              <a:ext uri="{FF2B5EF4-FFF2-40B4-BE49-F238E27FC236}">
                <a16:creationId xmlns:a16="http://schemas.microsoft.com/office/drawing/2014/main" id="{3ACE7585-227F-7A4F-B7B1-077CD00D4683}"/>
              </a:ext>
            </a:extLst>
          </p:cNvPr>
          <p:cNvSpPr txBox="1"/>
          <p:nvPr/>
        </p:nvSpPr>
        <p:spPr>
          <a:xfrm>
            <a:off x="678294" y="3940249"/>
            <a:ext cx="317356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1200" b="0" i="0" u="none" strike="noStrike" kern="1200" cap="none" spc="0" normalizeH="0" baseline="0" noProof="0" dirty="0">
                <a:ln>
                  <a:noFill/>
                </a:ln>
                <a:solidFill>
                  <a:prstClr val="black"/>
                </a:solidFill>
                <a:effectLst/>
                <a:uLnTx/>
                <a:uFillTx/>
                <a:latin typeface="Arial"/>
                <a:ea typeface="+mn-ea"/>
                <a:cs typeface="+mn-cs"/>
              </a:rPr>
            </a:br>
            <a:r>
              <a:rPr kumimoji="0" lang="sv-SE" sz="1600" b="0" i="0" u="none" strike="noStrike" kern="1200" cap="none" spc="0" normalizeH="0" baseline="0" noProof="0" dirty="0">
                <a:ln>
                  <a:noFill/>
                </a:ln>
                <a:solidFill>
                  <a:prstClr val="black"/>
                </a:solidFill>
                <a:effectLst/>
                <a:uLnTx/>
                <a:uFillTx/>
                <a:latin typeface="Arial"/>
                <a:ea typeface="+mn-ea"/>
                <a:cs typeface="+mn-cs"/>
              </a:rPr>
              <a:t>Vårdcentralen Boxholm,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Region Östergötland</a:t>
            </a:r>
          </a:p>
        </p:txBody>
      </p:sp>
      <p:sp>
        <p:nvSpPr>
          <p:cNvPr id="29" name="Rektangel 28">
            <a:extLst>
              <a:ext uri="{FF2B5EF4-FFF2-40B4-BE49-F238E27FC236}">
                <a16:creationId xmlns:a16="http://schemas.microsoft.com/office/drawing/2014/main" id="{63487FA6-EBCA-F145-BE2F-BD64AEFC3D9E}"/>
              </a:ext>
              <a:ext uri="{C183D7F6-B498-43B3-948B-1728B52AA6E4}">
                <adec:decorative xmlns:adec="http://schemas.microsoft.com/office/drawing/2017/decorative" val="1"/>
              </a:ext>
            </a:extLst>
          </p:cNvPr>
          <p:cNvSpPr/>
          <p:nvPr/>
        </p:nvSpPr>
        <p:spPr>
          <a:xfrm>
            <a:off x="4069770" y="2121869"/>
            <a:ext cx="2875714" cy="181838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32" name="Bildobjekt 31" descr="Bildsekvens från film om egenmonitorering av fosterljud. ">
            <a:extLst>
              <a:ext uri="{FF2B5EF4-FFF2-40B4-BE49-F238E27FC236}">
                <a16:creationId xmlns:a16="http://schemas.microsoft.com/office/drawing/2014/main" id="{9055495B-3268-094E-BEF8-ACAE8288D2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4249" y="2237547"/>
            <a:ext cx="2744759" cy="1549060"/>
          </a:xfrm>
          <a:prstGeom prst="rect">
            <a:avLst/>
          </a:prstGeom>
        </p:spPr>
      </p:pic>
      <p:sp>
        <p:nvSpPr>
          <p:cNvPr id="18" name="textruta 17">
            <a:extLst>
              <a:ext uri="{FF2B5EF4-FFF2-40B4-BE49-F238E27FC236}">
                <a16:creationId xmlns:a16="http://schemas.microsoft.com/office/drawing/2014/main" id="{393B0BB4-65B6-A94A-B453-DD3CBCDC949D}"/>
              </a:ext>
            </a:extLst>
          </p:cNvPr>
          <p:cNvSpPr txBox="1"/>
          <p:nvPr/>
        </p:nvSpPr>
        <p:spPr>
          <a:xfrm>
            <a:off x="4013294" y="4089165"/>
            <a:ext cx="28757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Specialistmödravården, </a:t>
            </a:r>
            <a:br>
              <a:rPr kumimoji="0" lang="sv-SE" sz="1600" b="0" i="0" u="none" strike="noStrike" kern="1200" cap="none" spc="0" normalizeH="0" baseline="0" noProof="0" dirty="0">
                <a:ln>
                  <a:noFill/>
                </a:ln>
                <a:solidFill>
                  <a:prstClr val="black"/>
                </a:solidFill>
                <a:effectLst/>
                <a:uLnTx/>
                <a:uFillTx/>
                <a:latin typeface="Arial"/>
                <a:ea typeface="+mn-ea"/>
                <a:cs typeface="+mn-cs"/>
              </a:rPr>
            </a:br>
            <a:r>
              <a:rPr kumimoji="0" lang="sv-SE" sz="1600" b="0" i="0" u="none" strike="noStrike" kern="1200" cap="none" spc="0" normalizeH="0" baseline="0" noProof="0" dirty="0">
                <a:ln>
                  <a:noFill/>
                </a:ln>
                <a:solidFill>
                  <a:prstClr val="black"/>
                </a:solidFill>
                <a:effectLst/>
                <a:uLnTx/>
                <a:uFillTx/>
                <a:latin typeface="Arial"/>
                <a:ea typeface="+mn-ea"/>
                <a:cs typeface="+mn-cs"/>
              </a:rPr>
              <a:t>Sahlgrenska universitets-sjukhuset, VGR</a:t>
            </a:r>
          </a:p>
        </p:txBody>
      </p:sp>
      <p:sp>
        <p:nvSpPr>
          <p:cNvPr id="14" name="Rektangel 13" descr="Bildsekvens från film om egenmonitorering av hjärtsvikt.">
            <a:extLst>
              <a:ext uri="{FF2B5EF4-FFF2-40B4-BE49-F238E27FC236}">
                <a16:creationId xmlns:a16="http://schemas.microsoft.com/office/drawing/2014/main" id="{6380B4F7-A2A8-9145-8101-BA4594B86CFB}"/>
              </a:ext>
              <a:ext uri="{C183D7F6-B498-43B3-948B-1728B52AA6E4}">
                <adec:decorative xmlns:adec="http://schemas.microsoft.com/office/drawing/2017/decorative" val="0"/>
              </a:ext>
            </a:extLst>
          </p:cNvPr>
          <p:cNvSpPr/>
          <p:nvPr/>
        </p:nvSpPr>
        <p:spPr>
          <a:xfrm>
            <a:off x="7351187" y="2109428"/>
            <a:ext cx="2875714" cy="181838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textruta 12">
            <a:extLst>
              <a:ext uri="{FF2B5EF4-FFF2-40B4-BE49-F238E27FC236}">
                <a16:creationId xmlns:a16="http://schemas.microsoft.com/office/drawing/2014/main" id="{8DE1BA14-14F3-F049-A342-F40446979BD7}"/>
              </a:ext>
            </a:extLst>
          </p:cNvPr>
          <p:cNvSpPr txBox="1"/>
          <p:nvPr/>
        </p:nvSpPr>
        <p:spPr>
          <a:xfrm>
            <a:off x="7278272" y="4089277"/>
            <a:ext cx="3117797" cy="584775"/>
          </a:xfrm>
          <a:prstGeom prst="rect">
            <a:avLst/>
          </a:prstGeom>
          <a:noFill/>
        </p:spPr>
        <p:txBody>
          <a:bodyPr wrap="square" rtlCol="0">
            <a:spAutoFit/>
          </a:bodyPr>
          <a:lstStyle/>
          <a:p>
            <a:r>
              <a:rPr lang="sv-SE" sz="1600" dirty="0"/>
              <a:t>Lien, Ragunda kommun, </a:t>
            </a:r>
          </a:p>
          <a:p>
            <a:r>
              <a:rPr lang="sv-SE" sz="1600" dirty="0"/>
              <a:t>Region Jämtland Härjedalen</a:t>
            </a:r>
          </a:p>
        </p:txBody>
      </p:sp>
      <p:pic>
        <p:nvPicPr>
          <p:cNvPr id="3" name="Bildobjekt 2">
            <a:extLst>
              <a:ext uri="{FF2B5EF4-FFF2-40B4-BE49-F238E27FC236}">
                <a16:creationId xmlns:a16="http://schemas.microsoft.com/office/drawing/2014/main" id="{EEA69198-5426-A744-9F76-18978A20DD80}"/>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6664" y="2270532"/>
            <a:ext cx="2744760" cy="1521054"/>
          </a:xfrm>
          <a:prstGeom prst="rect">
            <a:avLst/>
          </a:prstGeom>
        </p:spPr>
      </p:pic>
      <p:sp>
        <p:nvSpPr>
          <p:cNvPr id="5" name="Rektangel 4">
            <a:extLst>
              <a:ext uri="{FF2B5EF4-FFF2-40B4-BE49-F238E27FC236}">
                <a16:creationId xmlns:a16="http://schemas.microsoft.com/office/drawing/2014/main" id="{A46EAFEC-354C-C54F-8A1B-265EC3A23E85}"/>
              </a:ext>
              <a:ext uri="{C183D7F6-B498-43B3-948B-1728B52AA6E4}">
                <adec:decorative xmlns:adec="http://schemas.microsoft.com/office/drawing/2017/decorative" val="1"/>
              </a:ext>
            </a:extLst>
          </p:cNvPr>
          <p:cNvSpPr/>
          <p:nvPr/>
        </p:nvSpPr>
        <p:spPr>
          <a:xfrm>
            <a:off x="8010568" y="2754195"/>
            <a:ext cx="1556951" cy="528845"/>
          </a:xfrm>
          <a:prstGeom prst="rect">
            <a:avLst/>
          </a:prstGeom>
          <a:solidFill>
            <a:schemeClr val="tx1">
              <a:lumMod val="65000"/>
              <a:lumOff val="35000"/>
              <a:alpha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sv-SE" sz="1100" dirty="0">
                <a:solidFill>
                  <a:schemeClr val="bg1">
                    <a:lumMod val="95000"/>
                  </a:schemeClr>
                </a:solidFill>
                <a:latin typeface="Arial Rounded MT Bold" panose="020F0704030504030204" pitchFamily="34" charset="77"/>
                <a:cs typeface="Browallia New" panose="020B0604020202020204" pitchFamily="34" charset="0"/>
              </a:rPr>
              <a:t>Egenmonitorering av hjärtsvikt</a:t>
            </a:r>
          </a:p>
        </p:txBody>
      </p:sp>
    </p:spTree>
    <p:extLst>
      <p:ext uri="{BB962C8B-B14F-4D97-AF65-F5344CB8AC3E}">
        <p14:creationId xmlns:p14="http://schemas.microsoft.com/office/powerpoint/2010/main" val="243451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1685A5-5419-144B-8976-C0718FA8645A}"/>
              </a:ext>
            </a:extLst>
          </p:cNvPr>
          <p:cNvSpPr>
            <a:spLocks noGrp="1"/>
          </p:cNvSpPr>
          <p:nvPr>
            <p:ph type="title"/>
          </p:nvPr>
        </p:nvSpPr>
        <p:spPr>
          <a:xfrm>
            <a:off x="686486" y="490043"/>
            <a:ext cx="11505514" cy="1231392"/>
          </a:xfrm>
        </p:spPr>
        <p:txBody>
          <a:bodyPr anchor="t">
            <a:normAutofit fontScale="90000"/>
          </a:bodyPr>
          <a:lstStyle/>
          <a:p>
            <a:r>
              <a:rPr lang="sv-SE" dirty="0"/>
              <a:t>Egenmonitorering ger ett bättre </a:t>
            </a:r>
            <a:br>
              <a:rPr lang="sv-SE" dirty="0"/>
            </a:br>
            <a:r>
              <a:rPr lang="sv-SE" dirty="0"/>
              <a:t>behandlingsresultat</a:t>
            </a:r>
            <a:br>
              <a:rPr lang="sv-SE" sz="3600" dirty="0"/>
            </a:br>
            <a:br>
              <a:rPr lang="sv-SE" sz="3700" dirty="0"/>
            </a:br>
            <a:br>
              <a:rPr lang="sv-SE" sz="3700" dirty="0"/>
            </a:br>
            <a:endParaRPr lang="sv-SE" sz="3700" dirty="0"/>
          </a:p>
        </p:txBody>
      </p:sp>
      <p:sp>
        <p:nvSpPr>
          <p:cNvPr id="5" name="textruta 4">
            <a:extLst>
              <a:ext uri="{FF2B5EF4-FFF2-40B4-BE49-F238E27FC236}">
                <a16:creationId xmlns:a16="http://schemas.microsoft.com/office/drawing/2014/main" id="{FA4785A0-9391-B546-B96C-7F4994DC3538}"/>
              </a:ext>
            </a:extLst>
          </p:cNvPr>
          <p:cNvSpPr txBox="1"/>
          <p:nvPr/>
        </p:nvSpPr>
        <p:spPr>
          <a:xfrm>
            <a:off x="685613" y="1771951"/>
            <a:ext cx="655497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Exempel: Behandling diabetes. Region Uppsala 2018-2021</a:t>
            </a:r>
          </a:p>
        </p:txBody>
      </p:sp>
      <p:pic>
        <p:nvPicPr>
          <p:cNvPr id="4" name="Bildobjekt 3" descr="Tabellen visar HbA1c (medelvärde) hos patienter med diabetes då andel patienter med sensor-baserad kontinuerlig glukosmätning ökar.&#10;">
            <a:extLst>
              <a:ext uri="{FF2B5EF4-FFF2-40B4-BE49-F238E27FC236}">
                <a16:creationId xmlns:a16="http://schemas.microsoft.com/office/drawing/2014/main" id="{BCD97D48-8A70-1643-B1DB-CA6E4BF326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791" y="2309812"/>
            <a:ext cx="5818022" cy="3447117"/>
          </a:xfrm>
          <a:prstGeom prst="rect">
            <a:avLst/>
          </a:prstGeom>
        </p:spPr>
      </p:pic>
      <p:sp>
        <p:nvSpPr>
          <p:cNvPr id="42" name="textruta 41" descr="Tabellen visar HbA1c (medelvärde) hos patienter med diabetes då andel patienter med sensor-baserad kontinuerlig glukosmätning ökar.&#10;">
            <a:extLst>
              <a:ext uri="{FF2B5EF4-FFF2-40B4-BE49-F238E27FC236}">
                <a16:creationId xmlns:a16="http://schemas.microsoft.com/office/drawing/2014/main" id="{6E518BF2-C4BA-CE4C-8CE1-8F5B0D9710C2}"/>
              </a:ext>
            </a:extLst>
          </p:cNvPr>
          <p:cNvSpPr txBox="1"/>
          <p:nvPr/>
        </p:nvSpPr>
        <p:spPr>
          <a:xfrm>
            <a:off x="6773231" y="2208693"/>
            <a:ext cx="3978343" cy="18928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Egenmonitorering är sedan många </a:t>
            </a:r>
            <a:br>
              <a:rPr kumimoji="0" lang="sv-SE" sz="1600" b="0" i="0" u="none" strike="noStrike" kern="1200" cap="none" spc="0" normalizeH="0" baseline="0" noProof="0" dirty="0">
                <a:ln>
                  <a:noFill/>
                </a:ln>
                <a:solidFill>
                  <a:prstClr val="black"/>
                </a:solidFill>
                <a:effectLst/>
                <a:uLnTx/>
                <a:uFillTx/>
                <a:latin typeface="Arial"/>
                <a:ea typeface="+mn-ea"/>
                <a:cs typeface="+mn-cs"/>
              </a:rPr>
            </a:br>
            <a:r>
              <a:rPr kumimoji="0" lang="sv-SE" sz="1600" b="0" i="0" u="none" strike="noStrike" kern="1200" cap="none" spc="0" normalizeH="0" baseline="0" noProof="0" dirty="0">
                <a:ln>
                  <a:noFill/>
                </a:ln>
                <a:solidFill>
                  <a:prstClr val="black"/>
                </a:solidFill>
                <a:effectLst/>
                <a:uLnTx/>
                <a:uFillTx/>
                <a:latin typeface="Arial"/>
                <a:ea typeface="+mn-ea"/>
                <a:cs typeface="+mn-cs"/>
              </a:rPr>
              <a:t>år en självklar del i behandlingen av diabetes.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Tabellen visar HbA1c (medelvärde) hos patienter med diabetes då andel patienter med sensor-baserad kontinuerlig glukosmätning ökar.</a:t>
            </a:r>
          </a:p>
        </p:txBody>
      </p:sp>
      <p:cxnSp>
        <p:nvCxnSpPr>
          <p:cNvPr id="32" name="Rak 31">
            <a:extLst>
              <a:ext uri="{FF2B5EF4-FFF2-40B4-BE49-F238E27FC236}">
                <a16:creationId xmlns:a16="http://schemas.microsoft.com/office/drawing/2014/main" id="{3D93CDA5-FFFE-2641-BD21-26D83B175564}"/>
              </a:ext>
              <a:ext uri="{C183D7F6-B498-43B3-948B-1728B52AA6E4}">
                <adec:decorative xmlns:adec="http://schemas.microsoft.com/office/drawing/2017/decorative" val="1"/>
              </a:ext>
            </a:extLst>
          </p:cNvPr>
          <p:cNvCxnSpPr>
            <a:cxnSpLocks/>
          </p:cNvCxnSpPr>
          <p:nvPr/>
        </p:nvCxnSpPr>
        <p:spPr>
          <a:xfrm>
            <a:off x="7113145" y="4348096"/>
            <a:ext cx="445654" cy="0"/>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ruta 33" descr="Andel patienter med sensorbaserad glukosmätning &#10;">
            <a:extLst>
              <a:ext uri="{FF2B5EF4-FFF2-40B4-BE49-F238E27FC236}">
                <a16:creationId xmlns:a16="http://schemas.microsoft.com/office/drawing/2014/main" id="{9AFE44B6-B4CB-F64C-9C74-15E615487CCF}"/>
              </a:ext>
            </a:extLst>
          </p:cNvPr>
          <p:cNvSpPr txBox="1"/>
          <p:nvPr/>
        </p:nvSpPr>
        <p:spPr>
          <a:xfrm>
            <a:off x="7569176" y="4168215"/>
            <a:ext cx="20269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Andel patienter med sensorbaserad glukosmätning </a:t>
            </a:r>
          </a:p>
        </p:txBody>
      </p:sp>
      <p:cxnSp>
        <p:nvCxnSpPr>
          <p:cNvPr id="35" name="Rak 34">
            <a:extLst>
              <a:ext uri="{FF2B5EF4-FFF2-40B4-BE49-F238E27FC236}">
                <a16:creationId xmlns:a16="http://schemas.microsoft.com/office/drawing/2014/main" id="{88149E7F-663A-244D-A02A-220B046EA079}"/>
              </a:ext>
              <a:ext uri="{C183D7F6-B498-43B3-948B-1728B52AA6E4}">
                <adec:decorative xmlns:adec="http://schemas.microsoft.com/office/drawing/2017/decorative" val="1"/>
              </a:ext>
            </a:extLst>
          </p:cNvPr>
          <p:cNvCxnSpPr>
            <a:cxnSpLocks/>
          </p:cNvCxnSpPr>
          <p:nvPr/>
        </p:nvCxnSpPr>
        <p:spPr>
          <a:xfrm>
            <a:off x="7123522" y="5017854"/>
            <a:ext cx="445654" cy="0"/>
          </a:xfrm>
          <a:prstGeom prst="line">
            <a:avLst/>
          </a:prstGeom>
          <a:ln w="34925">
            <a:solidFill>
              <a:srgbClr val="0050A5"/>
            </a:solidFill>
          </a:ln>
        </p:spPr>
        <p:style>
          <a:lnRef idx="1">
            <a:schemeClr val="accent1"/>
          </a:lnRef>
          <a:fillRef idx="0">
            <a:schemeClr val="accent1"/>
          </a:fillRef>
          <a:effectRef idx="0">
            <a:schemeClr val="accent1"/>
          </a:effectRef>
          <a:fontRef idx="minor">
            <a:schemeClr val="tx1"/>
          </a:fontRef>
        </p:style>
      </p:cxnSp>
      <p:sp>
        <p:nvSpPr>
          <p:cNvPr id="37" name="textruta 36">
            <a:extLst>
              <a:ext uri="{FF2B5EF4-FFF2-40B4-BE49-F238E27FC236}">
                <a16:creationId xmlns:a16="http://schemas.microsoft.com/office/drawing/2014/main" id="{15056F7D-72BF-A240-AB70-36F03D98762D}"/>
              </a:ext>
            </a:extLst>
          </p:cNvPr>
          <p:cNvSpPr txBox="1"/>
          <p:nvPr/>
        </p:nvSpPr>
        <p:spPr>
          <a:xfrm>
            <a:off x="7569179" y="4855465"/>
            <a:ext cx="28802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HbA1c (medelvärde långtidsblodsocker)</a:t>
            </a:r>
          </a:p>
        </p:txBody>
      </p:sp>
      <p:pic>
        <p:nvPicPr>
          <p:cNvPr id="54" name="Bildobjekt 53">
            <a:extLst>
              <a:ext uri="{FF2B5EF4-FFF2-40B4-BE49-F238E27FC236}">
                <a16:creationId xmlns:a16="http://schemas.microsoft.com/office/drawing/2014/main" id="{FFC1AF19-CD78-8A4E-BE93-D997C7B9658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5358027" y="5118569"/>
            <a:ext cx="881747" cy="314511"/>
          </a:xfrm>
          <a:prstGeom prst="rect">
            <a:avLst/>
          </a:prstGeom>
        </p:spPr>
      </p:pic>
      <p:cxnSp>
        <p:nvCxnSpPr>
          <p:cNvPr id="71" name="Rak 70">
            <a:extLst>
              <a:ext uri="{FF2B5EF4-FFF2-40B4-BE49-F238E27FC236}">
                <a16:creationId xmlns:a16="http://schemas.microsoft.com/office/drawing/2014/main" id="{347906AB-626E-444C-B2B4-EDDC0F79A410}"/>
              </a:ext>
              <a:ext uri="{C183D7F6-B498-43B3-948B-1728B52AA6E4}">
                <adec:decorative xmlns:adec="http://schemas.microsoft.com/office/drawing/2017/decorative" val="1"/>
              </a:ext>
            </a:extLst>
          </p:cNvPr>
          <p:cNvCxnSpPr>
            <a:cxnSpLocks/>
          </p:cNvCxnSpPr>
          <p:nvPr/>
        </p:nvCxnSpPr>
        <p:spPr>
          <a:xfrm>
            <a:off x="5328531" y="5205797"/>
            <a:ext cx="44565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ruta 6">
            <a:extLst>
              <a:ext uri="{FF2B5EF4-FFF2-40B4-BE49-F238E27FC236}">
                <a16:creationId xmlns:a16="http://schemas.microsoft.com/office/drawing/2014/main" id="{82A2CA92-F1A6-BE44-B0C9-C350FB88935C}"/>
              </a:ext>
            </a:extLst>
          </p:cNvPr>
          <p:cNvSpPr txBox="1"/>
          <p:nvPr/>
        </p:nvSpPr>
        <p:spPr>
          <a:xfrm>
            <a:off x="890354" y="6031964"/>
            <a:ext cx="4883831" cy="276999"/>
          </a:xfrm>
          <a:prstGeom prst="rect">
            <a:avLst/>
          </a:prstGeom>
          <a:noFill/>
        </p:spPr>
        <p:txBody>
          <a:bodyPr wrap="square" rtlCol="0">
            <a:spAutoFit/>
          </a:bodyPr>
          <a:lstStyle/>
          <a:p>
            <a:pPr lvl="0">
              <a:defRPr/>
            </a:pPr>
            <a:r>
              <a:rPr kumimoji="0" lang="sv-SE" sz="1200" b="0" i="0" u="none" strike="noStrike" kern="1200" cap="none" spc="0" normalizeH="0" baseline="0" noProof="0" dirty="0">
                <a:ln>
                  <a:noFill/>
                </a:ln>
                <a:solidFill>
                  <a:prstClr val="black"/>
                </a:solidFill>
                <a:effectLst/>
                <a:uLnTx/>
                <a:uFillTx/>
                <a:latin typeface="+mj-lt"/>
                <a:ea typeface="+mn-ea"/>
                <a:cs typeface="+mn-cs"/>
              </a:rPr>
              <a:t>Källa: Nationella Diabetesregistret.  Målvärde HbA1c &lt; 52 </a:t>
            </a:r>
            <a:r>
              <a:rPr lang="sv-SE" sz="1200" dirty="0">
                <a:latin typeface="+mj-lt"/>
              </a:rPr>
              <a:t>mmol/mol.</a:t>
            </a:r>
            <a:endParaRPr kumimoji="0" lang="sv-SE" sz="1200" b="0" i="0" u="none" strike="noStrike" kern="1200" cap="none" spc="0" normalizeH="0" baseline="0" noProof="0" dirty="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274918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Avsnitt som beskriver nuläge i Sverige för egenmonitorering">
            <a:extLst>
              <a:ext uri="{FF2B5EF4-FFF2-40B4-BE49-F238E27FC236}">
                <a16:creationId xmlns:a16="http://schemas.microsoft.com/office/drawing/2014/main" id="{16F76F17-D291-964D-B49A-16FB7EBA677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393" b="7393"/>
          <a:stretch>
            <a:fillRect/>
          </a:stretch>
        </p:blipFill>
        <p:spPr>
          <a:xfrm>
            <a:off x="0" y="-109784"/>
            <a:ext cx="12192599" cy="6859499"/>
          </a:xfrm>
        </p:spPr>
      </p:pic>
      <p:sp>
        <p:nvSpPr>
          <p:cNvPr id="10" name="Rubrik 2">
            <a:extLst>
              <a:ext uri="{FF2B5EF4-FFF2-40B4-BE49-F238E27FC236}">
                <a16:creationId xmlns:a16="http://schemas.microsoft.com/office/drawing/2014/main" id="{267AC6C9-6F8E-484D-80E2-65764201D7AA}"/>
              </a:ext>
            </a:extLst>
          </p:cNvPr>
          <p:cNvSpPr txBox="1">
            <a:spLocks noGrp="1"/>
          </p:cNvSpPr>
          <p:nvPr>
            <p:ph type="title" idx="4294967295"/>
          </p:nvPr>
        </p:nvSpPr>
        <p:spPr>
          <a:xfrm>
            <a:off x="885456" y="2772823"/>
            <a:ext cx="9608400" cy="1310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377" rtl="0" eaLnBrk="1" latinLnBrk="0" hangingPunct="1">
              <a:lnSpc>
                <a:spcPct val="95000"/>
              </a:lnSpc>
              <a:spcBef>
                <a:spcPct val="0"/>
              </a:spcBef>
              <a:buNone/>
              <a:defRPr sz="5400" b="1" kern="1200">
                <a:solidFill>
                  <a:schemeClr val="tx1"/>
                </a:solidFill>
                <a:latin typeface="+mj-lt"/>
                <a:ea typeface="+mj-ea"/>
                <a:cs typeface="+mj-cs"/>
              </a:defRPr>
            </a:lvl1pPr>
          </a:lstStyle>
          <a:p>
            <a:pPr marL="0" marR="0" lvl="0" indent="0" algn="ctr" defTabSz="914377" rtl="0" eaLnBrk="1" fontAlgn="auto" latinLnBrk="0" hangingPunct="1">
              <a:lnSpc>
                <a:spcPct val="95000"/>
              </a:lnSpc>
              <a:spcBef>
                <a:spcPct val="0"/>
              </a:spcBef>
              <a:spcAft>
                <a:spcPts val="0"/>
              </a:spcAft>
              <a:buClrTx/>
              <a:buSzTx/>
              <a:buFontTx/>
              <a:buNone/>
              <a:tabLst/>
              <a:defRPr/>
            </a:pPr>
            <a:r>
              <a:rPr kumimoji="0" lang="sv-SE" sz="5400" b="1" i="0" u="none" strike="noStrike" kern="1200" cap="none" spc="0" normalizeH="0" baseline="0" noProof="0" dirty="0">
                <a:ln>
                  <a:noFill/>
                </a:ln>
                <a:solidFill>
                  <a:prstClr val="white"/>
                </a:solidFill>
                <a:effectLst/>
                <a:uLnTx/>
                <a:uFillTx/>
                <a:latin typeface="Arial"/>
                <a:ea typeface="+mj-ea"/>
                <a:cs typeface="+mj-cs"/>
              </a:rPr>
              <a:t>Nuläge egenmonitorering</a:t>
            </a:r>
          </a:p>
        </p:txBody>
      </p:sp>
    </p:spTree>
    <p:extLst>
      <p:ext uri="{BB962C8B-B14F-4D97-AF65-F5344CB8AC3E}">
        <p14:creationId xmlns:p14="http://schemas.microsoft.com/office/powerpoint/2010/main" val="2368459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8703" y="925696"/>
            <a:ext cx="9609825" cy="1450171"/>
          </a:xfrm>
        </p:spPr>
        <p:txBody>
          <a:bodyPr/>
          <a:lstStyle/>
          <a:p>
            <a:r>
              <a:rPr lang="sv-SE" dirty="0"/>
              <a:t>Nuläge i regionerna</a:t>
            </a:r>
            <a:endParaRPr lang="sv-SE" sz="3200" dirty="0"/>
          </a:p>
        </p:txBody>
      </p:sp>
      <p:sp>
        <p:nvSpPr>
          <p:cNvPr id="3" name="Platshållare för innehåll 2"/>
          <p:cNvSpPr>
            <a:spLocks noGrp="1"/>
          </p:cNvSpPr>
          <p:nvPr>
            <p:ph idx="4294967295"/>
          </p:nvPr>
        </p:nvSpPr>
        <p:spPr>
          <a:xfrm>
            <a:off x="398703" y="1913765"/>
            <a:ext cx="5383889" cy="2216556"/>
          </a:xfrm>
        </p:spPr>
        <p:txBody>
          <a:bodyPr/>
          <a:lstStyle/>
          <a:p>
            <a:pPr>
              <a:buFont typeface="Courier New" panose="02070309020205020404" pitchFamily="49" charset="0"/>
              <a:buChar char="o"/>
            </a:pPr>
            <a:r>
              <a:rPr lang="sv-SE" sz="2000" dirty="0"/>
              <a:t>Flera regioner har tagit beslut om att </a:t>
            </a:r>
            <a:br>
              <a:rPr lang="sv-SE" sz="2000" dirty="0"/>
            </a:br>
            <a:r>
              <a:rPr lang="sv-SE" sz="2000" dirty="0"/>
              <a:t>pröva och införa egenmonitorering till bland annat patienter med kroniska sjukdomar</a:t>
            </a:r>
          </a:p>
          <a:p>
            <a:pPr lvl="1">
              <a:buFont typeface="Courier New" panose="02070309020205020404" pitchFamily="49" charset="0"/>
              <a:buChar char="o"/>
            </a:pPr>
            <a:r>
              <a:rPr lang="sv-SE" sz="1600" dirty="0"/>
              <a:t>Piloter pågår i mindre och större skala i </a:t>
            </a:r>
            <a:br>
              <a:rPr lang="sv-SE" sz="1600" dirty="0"/>
            </a:br>
            <a:r>
              <a:rPr lang="sv-SE" sz="1600" dirty="0"/>
              <a:t>alla regioner</a:t>
            </a:r>
          </a:p>
          <a:p>
            <a:pPr lvl="1">
              <a:buFont typeface="Courier New" panose="02070309020205020404" pitchFamily="49" charset="0"/>
              <a:buChar char="o"/>
            </a:pPr>
            <a:r>
              <a:rPr lang="sv-SE" sz="1600" dirty="0"/>
              <a:t>Plattformsupphandlingar klara/pågår i </a:t>
            </a:r>
            <a:br>
              <a:rPr lang="sv-SE" sz="1600" dirty="0"/>
            </a:br>
            <a:r>
              <a:rPr lang="sv-SE" sz="1600" dirty="0"/>
              <a:t>flera regioner</a:t>
            </a:r>
          </a:p>
          <a:p>
            <a:pPr lvl="1">
              <a:buFont typeface="Courier New" panose="02070309020205020404" pitchFamily="49" charset="0"/>
              <a:buChar char="o"/>
            </a:pPr>
            <a:r>
              <a:rPr lang="sv-SE" sz="1600" dirty="0"/>
              <a:t>Allt fler diagnosgrupper för egenmonitorering identifierade</a:t>
            </a:r>
          </a:p>
          <a:p>
            <a:pPr lvl="1">
              <a:buFont typeface="Courier New" panose="02070309020205020404" pitchFamily="49" charset="0"/>
              <a:buChar char="o"/>
            </a:pPr>
            <a:r>
              <a:rPr lang="sv-SE" sz="1600" dirty="0"/>
              <a:t>Syfte och effekt påverkar upplägg av tjänsten</a:t>
            </a:r>
          </a:p>
          <a:p>
            <a:pPr marL="457189" lvl="1" indent="0">
              <a:buNone/>
            </a:pPr>
            <a:br>
              <a:rPr lang="sv-SE" sz="1000" dirty="0"/>
            </a:br>
            <a:endParaRPr lang="sv-SE" sz="1000" dirty="0"/>
          </a:p>
        </p:txBody>
      </p:sp>
      <p:pic>
        <p:nvPicPr>
          <p:cNvPr id="4" name="Bildobjekt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96000" y="2335224"/>
            <a:ext cx="5790982" cy="2427326"/>
          </a:xfrm>
          <a:prstGeom prst="rect">
            <a:avLst/>
          </a:prstGeom>
        </p:spPr>
      </p:pic>
      <p:sp>
        <p:nvSpPr>
          <p:cNvPr id="6" name="Platshållare för innehåll 2">
            <a:extLst>
              <a:ext uri="{FF2B5EF4-FFF2-40B4-BE49-F238E27FC236}">
                <a16:creationId xmlns:a16="http://schemas.microsoft.com/office/drawing/2014/main" id="{5A129750-078A-8447-B094-67A9D33A77BB}"/>
              </a:ext>
            </a:extLst>
          </p:cNvPr>
          <p:cNvSpPr txBox="1">
            <a:spLocks/>
          </p:cNvSpPr>
          <p:nvPr/>
        </p:nvSpPr>
        <p:spPr>
          <a:xfrm>
            <a:off x="398703" y="5118390"/>
            <a:ext cx="5569256" cy="1853184"/>
          </a:xfrm>
          <a:prstGeom prst="rect">
            <a:avLst/>
          </a:prstGeom>
        </p:spPr>
        <p:txBody>
          <a:bodyPr vert="horz" lIns="91440" tIns="45720" rIns="91440" bIns="45720" rtlCol="0">
            <a:noAutofit/>
          </a:bodyPr>
          <a:lstStyle>
            <a:lvl1pPr marL="258756" indent="-228594" algn="l" defTabSz="914377"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2971"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160"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8756" marR="0" lvl="0" indent="-228594" algn="l" defTabSz="914377" rtl="0" eaLnBrk="1" fontAlgn="auto" latinLnBrk="0" hangingPunct="1">
              <a:lnSpc>
                <a:spcPct val="100000"/>
              </a:lnSpc>
              <a:spcBef>
                <a:spcPts val="0"/>
              </a:spcBef>
              <a:spcAft>
                <a:spcPts val="1200"/>
              </a:spcAft>
              <a:buClrTx/>
              <a:buSzTx/>
              <a:buFont typeface="Courier New" panose="02070309020205020404" pitchFamily="49" charset="0"/>
              <a:buChar char="o"/>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Flera regioner prövar egenmonitorering inom specialistsjukvården</a:t>
            </a:r>
          </a:p>
        </p:txBody>
      </p:sp>
    </p:spTree>
    <p:extLst>
      <p:ext uri="{BB962C8B-B14F-4D97-AF65-F5344CB8AC3E}">
        <p14:creationId xmlns:p14="http://schemas.microsoft.com/office/powerpoint/2010/main" val="317981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745257" y="472766"/>
            <a:ext cx="10956959" cy="1231392"/>
          </a:xfrm>
        </p:spPr>
        <p:txBody>
          <a:bodyPr/>
          <a:lstStyle/>
          <a:p>
            <a:r>
              <a:rPr lang="sv-SE" sz="4000" dirty="0"/>
              <a:t>Exempel på steg vid införande av egenmonitorering</a:t>
            </a:r>
          </a:p>
        </p:txBody>
      </p:sp>
      <p:graphicFrame>
        <p:nvGraphicFramePr>
          <p:cNvPr id="7" name="Diagram 6" descr="Exempel på övergripande steg vid införande av egenmonitorering. Planera, testa-göra-prova, studera analysera, agera och lär.">
            <a:extLst>
              <a:ext uri="{FF2B5EF4-FFF2-40B4-BE49-F238E27FC236}">
                <a16:creationId xmlns:a16="http://schemas.microsoft.com/office/drawing/2014/main" id="{3E93B772-4D7F-0744-A0CA-719F1F9A005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45715271"/>
              </p:ext>
            </p:extLst>
          </p:nvPr>
        </p:nvGraphicFramePr>
        <p:xfrm>
          <a:off x="1485680" y="2041642"/>
          <a:ext cx="7921002" cy="4059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ruta 12">
            <a:extLst>
              <a:ext uri="{FF2B5EF4-FFF2-40B4-BE49-F238E27FC236}">
                <a16:creationId xmlns:a16="http://schemas.microsoft.com/office/drawing/2014/main" id="{264A6F0F-5EF9-EF44-9E85-7F0881574719}"/>
              </a:ext>
              <a:ext uri="{C183D7F6-B498-43B3-948B-1728B52AA6E4}">
                <adec:decorative xmlns:adec="http://schemas.microsoft.com/office/drawing/2017/decorative" val="1"/>
              </a:ext>
            </a:extLst>
          </p:cNvPr>
          <p:cNvSpPr txBox="1"/>
          <p:nvPr/>
        </p:nvSpPr>
        <p:spPr>
          <a:xfrm>
            <a:off x="2495894" y="1951320"/>
            <a:ext cx="2262464" cy="55399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500" i="0" u="none" strike="noStrike" kern="1200" cap="none" spc="0" normalizeH="0" baseline="0" noProof="0" dirty="0">
                <a:ln>
                  <a:noFill/>
                </a:ln>
                <a:solidFill>
                  <a:prstClr val="black"/>
                </a:solidFill>
                <a:effectLst/>
                <a:uLnTx/>
                <a:uFillTx/>
                <a:latin typeface="Arial"/>
                <a:ea typeface="+mn-ea"/>
                <a:cs typeface="+mn-cs"/>
              </a:rPr>
              <a:t>Förvaltningsplan och fortsatt utveckling</a:t>
            </a:r>
          </a:p>
        </p:txBody>
      </p:sp>
      <p:sp>
        <p:nvSpPr>
          <p:cNvPr id="8" name="textruta 7">
            <a:extLst>
              <a:ext uri="{FF2B5EF4-FFF2-40B4-BE49-F238E27FC236}">
                <a16:creationId xmlns:a16="http://schemas.microsoft.com/office/drawing/2014/main" id="{0F009B68-33CD-2845-B7E3-B45843AE4A70}"/>
              </a:ext>
              <a:ext uri="{C183D7F6-B498-43B3-948B-1728B52AA6E4}">
                <adec:decorative xmlns:adec="http://schemas.microsoft.com/office/drawing/2017/decorative" val="1"/>
              </a:ext>
            </a:extLst>
          </p:cNvPr>
          <p:cNvSpPr txBox="1"/>
          <p:nvPr/>
        </p:nvSpPr>
        <p:spPr>
          <a:xfrm>
            <a:off x="7043279" y="2322529"/>
            <a:ext cx="4434577" cy="3231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500" i="0" u="none" strike="noStrike" kern="1200" cap="none" spc="0" normalizeH="0" baseline="0" noProof="0" dirty="0">
                <a:ln>
                  <a:noFill/>
                </a:ln>
                <a:solidFill>
                  <a:prstClr val="black"/>
                </a:solidFill>
                <a:effectLst/>
                <a:uLnTx/>
                <a:uFillTx/>
                <a:latin typeface="Arial"/>
                <a:ea typeface="+mn-ea"/>
                <a:cs typeface="+mn-cs"/>
              </a:rPr>
              <a:t>Behovs- och processkartläggning</a:t>
            </a:r>
          </a:p>
        </p:txBody>
      </p:sp>
      <p:sp>
        <p:nvSpPr>
          <p:cNvPr id="12" name="textruta 11">
            <a:extLst>
              <a:ext uri="{FF2B5EF4-FFF2-40B4-BE49-F238E27FC236}">
                <a16:creationId xmlns:a16="http://schemas.microsoft.com/office/drawing/2014/main" id="{21F99BEE-F200-854F-9D02-B64BEA811C98}"/>
              </a:ext>
              <a:ext uri="{C183D7F6-B498-43B3-948B-1728B52AA6E4}">
                <adec:decorative xmlns:adec="http://schemas.microsoft.com/office/drawing/2017/decorative" val="1"/>
              </a:ext>
            </a:extLst>
          </p:cNvPr>
          <p:cNvSpPr txBox="1"/>
          <p:nvPr/>
        </p:nvSpPr>
        <p:spPr>
          <a:xfrm>
            <a:off x="7191974" y="2643615"/>
            <a:ext cx="4434577" cy="3231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500" i="0" u="none" strike="noStrike" kern="1200" cap="none" spc="0" normalizeH="0" baseline="0" noProof="0" dirty="0">
                <a:ln>
                  <a:noFill/>
                </a:ln>
                <a:solidFill>
                  <a:prstClr val="black"/>
                </a:solidFill>
                <a:effectLst/>
                <a:uLnTx/>
                <a:uFillTx/>
                <a:latin typeface="Arial"/>
                <a:ea typeface="+mn-ea"/>
                <a:cs typeface="+mn-cs"/>
              </a:rPr>
              <a:t>Förberedelser för nytt arbetssätt</a:t>
            </a:r>
          </a:p>
        </p:txBody>
      </p:sp>
      <p:sp>
        <p:nvSpPr>
          <p:cNvPr id="11" name="textruta 10">
            <a:extLst>
              <a:ext uri="{FF2B5EF4-FFF2-40B4-BE49-F238E27FC236}">
                <a16:creationId xmlns:a16="http://schemas.microsoft.com/office/drawing/2014/main" id="{B3702CCF-34FE-A442-BC4B-D7CC16EFC194}"/>
              </a:ext>
              <a:ext uri="{C183D7F6-B498-43B3-948B-1728B52AA6E4}">
                <adec:decorative xmlns:adec="http://schemas.microsoft.com/office/drawing/2017/decorative" val="1"/>
              </a:ext>
            </a:extLst>
          </p:cNvPr>
          <p:cNvSpPr txBox="1"/>
          <p:nvPr/>
        </p:nvSpPr>
        <p:spPr>
          <a:xfrm>
            <a:off x="7494954" y="2950507"/>
            <a:ext cx="3982902" cy="3231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500" dirty="0">
                <a:solidFill>
                  <a:prstClr val="black"/>
                </a:solidFill>
                <a:latin typeface="Arial"/>
              </a:rPr>
              <a:t>Ställningstagande </a:t>
            </a:r>
            <a:r>
              <a:rPr kumimoji="0" lang="sv-SE" sz="1500" i="0" u="none" strike="noStrike" kern="1200" cap="none" spc="0" normalizeH="0" baseline="0" noProof="0" dirty="0">
                <a:ln>
                  <a:noFill/>
                </a:ln>
                <a:solidFill>
                  <a:prstClr val="black"/>
                </a:solidFill>
                <a:effectLst/>
                <a:uLnTx/>
                <a:uFillTx/>
                <a:latin typeface="Arial"/>
                <a:ea typeface="+mn-ea"/>
                <a:cs typeface="+mn-cs"/>
              </a:rPr>
              <a:t>pilot</a:t>
            </a:r>
          </a:p>
        </p:txBody>
      </p:sp>
      <p:sp>
        <p:nvSpPr>
          <p:cNvPr id="9" name="textruta 8">
            <a:extLst>
              <a:ext uri="{FF2B5EF4-FFF2-40B4-BE49-F238E27FC236}">
                <a16:creationId xmlns:a16="http://schemas.microsoft.com/office/drawing/2014/main" id="{DED9C177-33FA-8D45-B030-C8DEB0807DC8}"/>
              </a:ext>
              <a:ext uri="{C183D7F6-B498-43B3-948B-1728B52AA6E4}">
                <adec:decorative xmlns:adec="http://schemas.microsoft.com/office/drawing/2017/decorative" val="1"/>
              </a:ext>
            </a:extLst>
          </p:cNvPr>
          <p:cNvSpPr txBox="1"/>
          <p:nvPr/>
        </p:nvSpPr>
        <p:spPr>
          <a:xfrm>
            <a:off x="7836474" y="3811130"/>
            <a:ext cx="3140413" cy="55399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500" i="0" u="none" strike="noStrike" kern="1200" cap="none" spc="0" normalizeH="0" baseline="0" noProof="0" dirty="0">
                <a:ln>
                  <a:noFill/>
                </a:ln>
                <a:solidFill>
                  <a:prstClr val="black"/>
                </a:solidFill>
                <a:effectLst/>
                <a:uLnTx/>
                <a:uFillTx/>
                <a:latin typeface="Arial"/>
                <a:ea typeface="+mn-ea"/>
                <a:cs typeface="+mn-cs"/>
              </a:rPr>
              <a:t>Test-/pilotfas för nytt arbetssätt och teknisk lösning</a:t>
            </a:r>
          </a:p>
        </p:txBody>
      </p:sp>
      <p:sp>
        <p:nvSpPr>
          <p:cNvPr id="15" name="textruta 14">
            <a:extLst>
              <a:ext uri="{FF2B5EF4-FFF2-40B4-BE49-F238E27FC236}">
                <a16:creationId xmlns:a16="http://schemas.microsoft.com/office/drawing/2014/main" id="{38188EA2-9955-AB41-8F3A-040A5077BD59}"/>
              </a:ext>
              <a:ext uri="{C183D7F6-B498-43B3-948B-1728B52AA6E4}">
                <adec:decorative xmlns:adec="http://schemas.microsoft.com/office/drawing/2017/decorative" val="1"/>
              </a:ext>
            </a:extLst>
          </p:cNvPr>
          <p:cNvSpPr txBox="1"/>
          <p:nvPr/>
        </p:nvSpPr>
        <p:spPr>
          <a:xfrm>
            <a:off x="2095278" y="5316747"/>
            <a:ext cx="2663080" cy="7848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500" dirty="0">
                <a:solidFill>
                  <a:prstClr val="black"/>
                </a:solidFill>
                <a:latin typeface="Arial"/>
              </a:rPr>
              <a:t>Utvärdering verksamhet, patientupplevelse </a:t>
            </a:r>
            <a:br>
              <a:rPr lang="sv-SE" sz="1500" dirty="0">
                <a:solidFill>
                  <a:prstClr val="black"/>
                </a:solidFill>
                <a:latin typeface="Arial"/>
              </a:rPr>
            </a:br>
            <a:r>
              <a:rPr lang="sv-SE" sz="1500" dirty="0">
                <a:solidFill>
                  <a:prstClr val="black"/>
                </a:solidFill>
                <a:latin typeface="Arial"/>
              </a:rPr>
              <a:t>och teknik</a:t>
            </a:r>
            <a:endParaRPr kumimoji="0" lang="sv-SE" sz="1500" i="0" u="none" strike="noStrike" kern="1200" cap="none" spc="0" normalizeH="0" baseline="0" noProof="0" dirty="0">
              <a:ln>
                <a:noFill/>
              </a:ln>
              <a:solidFill>
                <a:prstClr val="black"/>
              </a:solidFill>
              <a:effectLst/>
              <a:uLnTx/>
              <a:uFillTx/>
              <a:latin typeface="Arial"/>
              <a:ea typeface="+mn-ea"/>
              <a:cs typeface="+mn-cs"/>
            </a:endParaRPr>
          </a:p>
        </p:txBody>
      </p:sp>
      <p:sp>
        <p:nvSpPr>
          <p:cNvPr id="14" name="textruta 13">
            <a:extLst>
              <a:ext uri="{FF2B5EF4-FFF2-40B4-BE49-F238E27FC236}">
                <a16:creationId xmlns:a16="http://schemas.microsoft.com/office/drawing/2014/main" id="{5966EDC6-DB88-9341-A505-9E370F39981E}"/>
              </a:ext>
              <a:ext uri="{C183D7F6-B498-43B3-948B-1728B52AA6E4}">
                <adec:decorative xmlns:adec="http://schemas.microsoft.com/office/drawing/2017/decorative" val="1"/>
              </a:ext>
            </a:extLst>
          </p:cNvPr>
          <p:cNvSpPr txBox="1"/>
          <p:nvPr/>
        </p:nvSpPr>
        <p:spPr>
          <a:xfrm>
            <a:off x="1485680" y="4541029"/>
            <a:ext cx="3009693" cy="3231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500" dirty="0">
                <a:solidFill>
                  <a:prstClr val="black"/>
                </a:solidFill>
                <a:latin typeface="Arial"/>
              </a:rPr>
              <a:t>Beslut i</a:t>
            </a:r>
            <a:r>
              <a:rPr kumimoji="0" lang="sv-SE" sz="1500" i="0" u="none" strike="noStrike" kern="1200" cap="none" spc="0" normalizeH="0" baseline="0" noProof="0" dirty="0" err="1">
                <a:ln>
                  <a:noFill/>
                </a:ln>
                <a:solidFill>
                  <a:prstClr val="black"/>
                </a:solidFill>
                <a:effectLst/>
                <a:uLnTx/>
                <a:uFillTx/>
                <a:latin typeface="Arial"/>
                <a:ea typeface="+mn-ea"/>
                <a:cs typeface="+mn-cs"/>
              </a:rPr>
              <a:t>nförande</a:t>
            </a:r>
            <a:endParaRPr kumimoji="0" lang="sv-SE" sz="15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ruta 15">
            <a:extLst>
              <a:ext uri="{FF2B5EF4-FFF2-40B4-BE49-F238E27FC236}">
                <a16:creationId xmlns:a16="http://schemas.microsoft.com/office/drawing/2014/main" id="{A57AFB07-38BB-344E-B11E-8724D5108BFD}"/>
              </a:ext>
              <a:ext uri="{C183D7F6-B498-43B3-948B-1728B52AA6E4}">
                <adec:decorative xmlns:adec="http://schemas.microsoft.com/office/drawing/2017/decorative" val="1"/>
              </a:ext>
            </a:extLst>
          </p:cNvPr>
          <p:cNvSpPr txBox="1"/>
          <p:nvPr/>
        </p:nvSpPr>
        <p:spPr>
          <a:xfrm>
            <a:off x="447283" y="3953063"/>
            <a:ext cx="2646299" cy="3231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500" dirty="0">
                <a:solidFill>
                  <a:prstClr val="black"/>
                </a:solidFill>
                <a:latin typeface="Arial"/>
              </a:rPr>
              <a:t>Beslut om teknisk lösning</a:t>
            </a:r>
            <a:endParaRPr kumimoji="0" lang="sv-SE" sz="150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97288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0896" y="835152"/>
            <a:ext cx="11075949" cy="1450171"/>
          </a:xfrm>
        </p:spPr>
        <p:txBody>
          <a:bodyPr/>
          <a:lstStyle/>
          <a:p>
            <a:r>
              <a:rPr lang="sv-SE" sz="4100" dirty="0"/>
              <a:t>Rikstäckande tjänster för egenmonitorering</a:t>
            </a:r>
          </a:p>
        </p:txBody>
      </p:sp>
      <p:sp>
        <p:nvSpPr>
          <p:cNvPr id="3" name="Platshållare för innehåll 2" descr="Bild som visar på exempel på privata och digitala vårdgivare egenmonitorering som rikstäckande digitala tjänster. "/>
          <p:cNvSpPr>
            <a:spLocks noGrp="1"/>
          </p:cNvSpPr>
          <p:nvPr>
            <p:ph idx="4294967295"/>
          </p:nvPr>
        </p:nvSpPr>
        <p:spPr>
          <a:xfrm>
            <a:off x="635155" y="1914162"/>
            <a:ext cx="8143085" cy="5317031"/>
          </a:xfrm>
        </p:spPr>
        <p:txBody>
          <a:bodyPr/>
          <a:lstStyle/>
          <a:p>
            <a:pPr marL="30162" indent="0">
              <a:buNone/>
            </a:pPr>
            <a:r>
              <a:rPr lang="sv-SE" sz="2200" dirty="0"/>
              <a:t>Idag erbjuder flera privata och digitala vårdgivare egenmonitorering som rikstäckande digitala tjänster. </a:t>
            </a:r>
          </a:p>
        </p:txBody>
      </p:sp>
      <p:pic>
        <p:nvPicPr>
          <p:cNvPr id="7" name="Bildobjekt 6" descr="Bild som visar på exempel på privata och digitala vårdgivare egenmonitorering som rikstäckande digitala tjänster. ">
            <a:extLst>
              <a:ext uri="{FF2B5EF4-FFF2-40B4-BE49-F238E27FC236}">
                <a16:creationId xmlns:a16="http://schemas.microsoft.com/office/drawing/2014/main" id="{C1E01B78-2624-1F4B-9780-602DA50A94DD}"/>
              </a:ext>
            </a:extLst>
          </p:cNvPr>
          <p:cNvPicPr>
            <a:picLocks noChangeAspect="1"/>
          </p:cNvPicPr>
          <p:nvPr/>
        </p:nvPicPr>
        <p:blipFill>
          <a:blip r:embed="rId3"/>
          <a:stretch>
            <a:fillRect/>
          </a:stretch>
        </p:blipFill>
        <p:spPr>
          <a:xfrm>
            <a:off x="635155" y="3071646"/>
            <a:ext cx="9586751" cy="3002061"/>
          </a:xfrm>
          <a:prstGeom prst="rect">
            <a:avLst/>
          </a:prstGeom>
        </p:spPr>
      </p:pic>
    </p:spTree>
    <p:extLst>
      <p:ext uri="{BB962C8B-B14F-4D97-AF65-F5344CB8AC3E}">
        <p14:creationId xmlns:p14="http://schemas.microsoft.com/office/powerpoint/2010/main" val="24960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3"/>
            <a:ext cx="9609825" cy="1231392"/>
          </a:xfrm>
        </p:spPr>
        <p:txBody>
          <a:bodyPr anchor="t">
            <a:normAutofit/>
          </a:bodyPr>
          <a:lstStyle/>
          <a:p>
            <a:r>
              <a:rPr lang="sv-SE" sz="4100" dirty="0"/>
              <a:t>Kompetensforum Egenmonitorering</a:t>
            </a:r>
          </a:p>
        </p:txBody>
      </p:sp>
      <p:sp>
        <p:nvSpPr>
          <p:cNvPr id="3" name="Platshållare för innehåll 2"/>
          <p:cNvSpPr>
            <a:spLocks noGrp="1"/>
          </p:cNvSpPr>
          <p:nvPr>
            <p:ph sz="half" idx="1"/>
          </p:nvPr>
        </p:nvSpPr>
        <p:spPr>
          <a:xfrm>
            <a:off x="664233" y="2242997"/>
            <a:ext cx="5961313" cy="3740400"/>
          </a:xfrm>
        </p:spPr>
        <p:txBody>
          <a:bodyPr>
            <a:normAutofit/>
          </a:bodyPr>
          <a:lstStyle/>
          <a:p>
            <a:pPr>
              <a:lnSpc>
                <a:spcPct val="90000"/>
              </a:lnSpc>
              <a:buFont typeface="Courier New" panose="02070309020205020404" pitchFamily="49" charset="0"/>
              <a:buChar char="o"/>
            </a:pPr>
            <a:r>
              <a:rPr lang="sv-SE" sz="2000" dirty="0"/>
              <a:t>Ett organisk växande nätverk med deltagare från alla regioner (projektledare, </a:t>
            </a:r>
            <a:r>
              <a:rPr lang="sv-SE" sz="2000" dirty="0" err="1"/>
              <a:t>verksamhets-utvecklare</a:t>
            </a:r>
            <a:r>
              <a:rPr lang="sv-SE" sz="2000" dirty="0"/>
              <a:t>, strateger mm)</a:t>
            </a:r>
          </a:p>
          <a:p>
            <a:pPr>
              <a:lnSpc>
                <a:spcPct val="90000"/>
              </a:lnSpc>
              <a:buFont typeface="Courier New" panose="02070309020205020404" pitchFamily="49" charset="0"/>
              <a:buChar char="o"/>
            </a:pPr>
            <a:r>
              <a:rPr lang="sv-SE" sz="2000" dirty="0"/>
              <a:t>Syfte är att skapa ett forum för erfarenhetsutbyte samt identifiera samverkans- och samarbets-områden mellan regioner</a:t>
            </a:r>
          </a:p>
          <a:p>
            <a:pPr>
              <a:lnSpc>
                <a:spcPct val="90000"/>
              </a:lnSpc>
              <a:buFont typeface="Courier New" panose="02070309020205020404" pitchFamily="49" charset="0"/>
              <a:buChar char="o"/>
            </a:pPr>
            <a:r>
              <a:rPr lang="sv-SE" sz="2000" dirty="0"/>
              <a:t>Nationell och internationell utblick</a:t>
            </a:r>
          </a:p>
          <a:p>
            <a:pPr>
              <a:lnSpc>
                <a:spcPct val="90000"/>
              </a:lnSpc>
              <a:buFont typeface="Courier New" panose="02070309020205020404" pitchFamily="49" charset="0"/>
              <a:buChar char="o"/>
            </a:pPr>
            <a:r>
              <a:rPr lang="sv-SE" sz="2000" dirty="0"/>
              <a:t>Tematiska digitala möten/workshops</a:t>
            </a:r>
          </a:p>
          <a:p>
            <a:pPr>
              <a:lnSpc>
                <a:spcPct val="90000"/>
              </a:lnSpc>
              <a:buFont typeface="Courier New" panose="02070309020205020404" pitchFamily="49" charset="0"/>
              <a:buChar char="o"/>
            </a:pPr>
            <a:r>
              <a:rPr lang="sv-SE" sz="2000" dirty="0"/>
              <a:t>Minikonferenser med exempelvis privata vårdgivare, managementkonsultbolag m.fl.</a:t>
            </a:r>
          </a:p>
          <a:p>
            <a:pPr>
              <a:lnSpc>
                <a:spcPct val="90000"/>
              </a:lnSpc>
            </a:pPr>
            <a:endParaRPr lang="sv-SE" sz="1700" dirty="0"/>
          </a:p>
        </p:txBody>
      </p:sp>
      <p:pic>
        <p:nvPicPr>
          <p:cNvPr id="7" name="Bild 6" descr="Onlinemöte med hel fyllning">
            <a:extLst>
              <a:ext uri="{FF2B5EF4-FFF2-40B4-BE49-F238E27FC236}">
                <a16:creationId xmlns:a16="http://schemas.microsoft.com/office/drawing/2014/main" id="{5BFA3532-E96A-5C4C-B34C-7912ABDE967A}"/>
              </a:ext>
              <a:ext uri="{C183D7F6-B498-43B3-948B-1728B52AA6E4}">
                <adec:decorative xmlns:adec="http://schemas.microsoft.com/office/drawing/2017/decorative" val="0"/>
              </a:ext>
            </a:extLst>
          </p:cNvPr>
          <p:cNvPicPr>
            <a:picLocks noChangeAspect="1"/>
          </p:cNvPicPr>
          <p:nvPr/>
        </p:nvPicPr>
        <p:blipFill>
          <a:blip r:embed="rId3">
            <a:alphaModFix/>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83914" y="2105995"/>
            <a:ext cx="3126478" cy="3126478"/>
          </a:xfrm>
          <a:prstGeom prst="rect">
            <a:avLst/>
          </a:prstGeom>
        </p:spPr>
      </p:pic>
      <p:pic>
        <p:nvPicPr>
          <p:cNvPr id="9" name="Bild 8">
            <a:extLst>
              <a:ext uri="{FF2B5EF4-FFF2-40B4-BE49-F238E27FC236}">
                <a16:creationId xmlns:a16="http://schemas.microsoft.com/office/drawing/2014/main" id="{3BE4EBEE-5ADD-264E-B518-7B86BC4F6B7A}"/>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6472" y="2880360"/>
            <a:ext cx="225552" cy="225552"/>
          </a:xfrm>
          <a:prstGeom prst="rect">
            <a:avLst/>
          </a:prstGeom>
        </p:spPr>
      </p:pic>
      <p:pic>
        <p:nvPicPr>
          <p:cNvPr id="11" name="Bild 10">
            <a:extLst>
              <a:ext uri="{FF2B5EF4-FFF2-40B4-BE49-F238E27FC236}">
                <a16:creationId xmlns:a16="http://schemas.microsoft.com/office/drawing/2014/main" id="{5B007D1B-26A8-E447-B4F3-7CFDEEFFC7B3}"/>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07272" y="3593034"/>
            <a:ext cx="152400" cy="152400"/>
          </a:xfrm>
          <a:prstGeom prst="rect">
            <a:avLst/>
          </a:prstGeom>
        </p:spPr>
      </p:pic>
      <p:pic>
        <p:nvPicPr>
          <p:cNvPr id="12" name="Bild 11">
            <a:extLst>
              <a:ext uri="{FF2B5EF4-FFF2-40B4-BE49-F238E27FC236}">
                <a16:creationId xmlns:a16="http://schemas.microsoft.com/office/drawing/2014/main" id="{F8D2AB1C-B575-0044-A23F-14AF8DAAA92B}"/>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62264" y="2818842"/>
            <a:ext cx="152400" cy="152400"/>
          </a:xfrm>
          <a:prstGeom prst="rect">
            <a:avLst/>
          </a:prstGeom>
        </p:spPr>
      </p:pic>
    </p:spTree>
    <p:extLst>
      <p:ext uri="{BB962C8B-B14F-4D97-AF65-F5344CB8AC3E}">
        <p14:creationId xmlns:p14="http://schemas.microsoft.com/office/powerpoint/2010/main" val="3884364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Bakgrund och information om förutsättningar för införande av digitala tjänster för egenmonitorering&#10;">
            <a:extLst>
              <a:ext uri="{FF2B5EF4-FFF2-40B4-BE49-F238E27FC236}">
                <a16:creationId xmlns:a16="http://schemas.microsoft.com/office/drawing/2014/main" id="{129F33FF-9047-EF4B-9FF9-31CE69F5E11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393" b="7393"/>
          <a:stretch>
            <a:fillRect/>
          </a:stretch>
        </p:blipFill>
        <p:spPr>
          <a:xfrm>
            <a:off x="0" y="0"/>
            <a:ext cx="12192000" cy="6859588"/>
          </a:xfrm>
        </p:spPr>
      </p:pic>
      <p:sp>
        <p:nvSpPr>
          <p:cNvPr id="12" name="Rubrik 2">
            <a:extLst>
              <a:ext uri="{FF2B5EF4-FFF2-40B4-BE49-F238E27FC236}">
                <a16:creationId xmlns:a16="http://schemas.microsoft.com/office/drawing/2014/main" id="{A943360F-860E-7B4A-B5BA-C46FFC062039}"/>
              </a:ext>
            </a:extLst>
          </p:cNvPr>
          <p:cNvSpPr>
            <a:spLocks noGrp="1"/>
          </p:cNvSpPr>
          <p:nvPr>
            <p:ph type="ctrTitle"/>
          </p:nvPr>
        </p:nvSpPr>
        <p:spPr>
          <a:xfrm>
            <a:off x="885456" y="2772823"/>
            <a:ext cx="9608400" cy="1310851"/>
          </a:xfrm>
        </p:spPr>
        <p:txBody>
          <a:bodyPr/>
          <a:lstStyle/>
          <a:p>
            <a:r>
              <a:rPr lang="sv-SE" dirty="0">
                <a:solidFill>
                  <a:schemeClr val="bg1"/>
                </a:solidFill>
              </a:rPr>
              <a:t>Bakgrund</a:t>
            </a:r>
          </a:p>
        </p:txBody>
      </p:sp>
    </p:spTree>
    <p:extLst>
      <p:ext uri="{BB962C8B-B14F-4D97-AF65-F5344CB8AC3E}">
        <p14:creationId xmlns:p14="http://schemas.microsoft.com/office/powerpoint/2010/main" val="117873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Avsnitt som tar upp vad som krävs för att få till införande av digitala tjänster för egenmonitorering">
            <a:extLst>
              <a:ext uri="{FF2B5EF4-FFF2-40B4-BE49-F238E27FC236}">
                <a16:creationId xmlns:a16="http://schemas.microsoft.com/office/drawing/2014/main" id="{5F919870-575D-2546-8DD8-0D48B43ECAF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393" b="7393"/>
          <a:stretch>
            <a:fillRect/>
          </a:stretch>
        </p:blipFill>
        <p:spPr/>
      </p:pic>
      <p:sp>
        <p:nvSpPr>
          <p:cNvPr id="10" name="Rubrik 2">
            <a:extLst>
              <a:ext uri="{FF2B5EF4-FFF2-40B4-BE49-F238E27FC236}">
                <a16:creationId xmlns:a16="http://schemas.microsoft.com/office/drawing/2014/main" id="{2DE93E21-5A87-6B44-B9A6-439892838109}"/>
              </a:ext>
            </a:extLst>
          </p:cNvPr>
          <p:cNvSpPr txBox="1">
            <a:spLocks noGrp="1"/>
          </p:cNvSpPr>
          <p:nvPr>
            <p:ph type="title" idx="4294967295"/>
          </p:nvPr>
        </p:nvSpPr>
        <p:spPr>
          <a:xfrm>
            <a:off x="885456" y="2772823"/>
            <a:ext cx="9608400" cy="1310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377" rtl="0" eaLnBrk="1" latinLnBrk="0" hangingPunct="1">
              <a:lnSpc>
                <a:spcPct val="95000"/>
              </a:lnSpc>
              <a:spcBef>
                <a:spcPct val="0"/>
              </a:spcBef>
              <a:buNone/>
              <a:defRPr sz="5400" b="1" kern="1200">
                <a:solidFill>
                  <a:schemeClr val="tx1"/>
                </a:solidFill>
                <a:latin typeface="+mj-lt"/>
                <a:ea typeface="+mj-ea"/>
                <a:cs typeface="+mj-cs"/>
              </a:defRPr>
            </a:lvl1pPr>
          </a:lstStyle>
          <a:p>
            <a:pPr marL="0" marR="0" lvl="0" indent="0" algn="ctr" defTabSz="914377" rtl="0" eaLnBrk="1" fontAlgn="auto" latinLnBrk="0" hangingPunct="1">
              <a:lnSpc>
                <a:spcPct val="95000"/>
              </a:lnSpc>
              <a:spcBef>
                <a:spcPct val="0"/>
              </a:spcBef>
              <a:spcAft>
                <a:spcPts val="0"/>
              </a:spcAft>
              <a:buClrTx/>
              <a:buSzTx/>
              <a:buFontTx/>
              <a:buNone/>
              <a:tabLst/>
              <a:defRPr/>
            </a:pPr>
            <a:r>
              <a:rPr kumimoji="0" lang="sv-SE" sz="5400" b="1" i="0" u="none" strike="noStrike" kern="1200" cap="none" spc="0" normalizeH="0" baseline="0" noProof="0" dirty="0">
                <a:ln>
                  <a:noFill/>
                </a:ln>
                <a:solidFill>
                  <a:prstClr val="white"/>
                </a:solidFill>
                <a:effectLst/>
                <a:uLnTx/>
                <a:uFillTx/>
                <a:latin typeface="Arial"/>
                <a:ea typeface="+mj-ea"/>
                <a:cs typeface="+mj-cs"/>
              </a:rPr>
              <a:t>Införande av egenmonitorering</a:t>
            </a:r>
          </a:p>
        </p:txBody>
      </p:sp>
    </p:spTree>
    <p:extLst>
      <p:ext uri="{BB962C8B-B14F-4D97-AF65-F5344CB8AC3E}">
        <p14:creationId xmlns:p14="http://schemas.microsoft.com/office/powerpoint/2010/main" val="403837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280489" y="297110"/>
            <a:ext cx="4859922" cy="892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600" b="1" i="0" u="none" strike="noStrike" kern="1200" cap="none" spc="0" normalizeH="0" baseline="0" noProof="0" dirty="0">
                <a:ln>
                  <a:noFill/>
                </a:ln>
                <a:solidFill>
                  <a:prstClr val="black"/>
                </a:solidFill>
                <a:effectLst/>
                <a:uLnTx/>
                <a:uFillTx/>
                <a:latin typeface="Arial"/>
                <a:ea typeface="+mn-ea"/>
                <a:cs typeface="+mn-cs"/>
              </a:rPr>
              <a:t>Centrala frågeställningar vid större införanden</a:t>
            </a:r>
            <a:endParaRPr kumimoji="0" lang="sv-SE" sz="2600" b="0" i="0" u="none" strike="noStrike" kern="1200" cap="none" spc="0" normalizeH="0" baseline="0" noProof="0" dirty="0">
              <a:ln>
                <a:noFill/>
              </a:ln>
              <a:solidFill>
                <a:prstClr val="black"/>
              </a:solidFill>
              <a:effectLst/>
              <a:highlight>
                <a:srgbClr val="FFFF00"/>
              </a:highlight>
              <a:uLnTx/>
              <a:uFillTx/>
              <a:latin typeface="Arial"/>
              <a:ea typeface="+mn-ea"/>
              <a:cs typeface="+mn-cs"/>
            </a:endParaRPr>
          </a:p>
        </p:txBody>
      </p:sp>
      <p:sp>
        <p:nvSpPr>
          <p:cNvPr id="4" name="Sexhörning 3" descr="Patient som håller fram en mobiltelefon.">
            <a:extLst>
              <a:ext uri="{C183D7F6-B498-43B3-948B-1728B52AA6E4}">
                <adec:decorative xmlns:adec="http://schemas.microsoft.com/office/drawing/2017/decorative" val="0"/>
              </a:ext>
            </a:extLst>
          </p:cNvPr>
          <p:cNvSpPr/>
          <p:nvPr/>
        </p:nvSpPr>
        <p:spPr>
          <a:xfrm>
            <a:off x="1130169" y="2578648"/>
            <a:ext cx="1931629" cy="1658076"/>
          </a:xfrm>
          <a:prstGeom prst="hexagon">
            <a:avLst>
              <a:gd name="adj" fmla="val 25000"/>
              <a:gd name="vf" fmla="val 115470"/>
            </a:avLst>
          </a:prstGeom>
          <a:blipFill>
            <a:blip r:embed="rId3" cstate="print">
              <a:extLst>
                <a:ext uri="{28A0092B-C50C-407E-A947-70E740481C1C}">
                  <a14:useLocalDpi xmlns:a14="http://schemas.microsoft.com/office/drawing/2010/main" val="0"/>
                </a:ext>
              </a:extLst>
            </a:blip>
            <a:srcRect/>
            <a:stretch>
              <a:fillRect l="-26000" r="-26000"/>
            </a:stretch>
          </a:blipFill>
        </p:spPr>
        <p:style>
          <a:lnRef idx="2">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3" name="Grupp 2" descr="Behov och syfte&#10;Önskade effekter; livskvalitet, antal vårdbesök, omställning av vården, konkurrenskraft, kliniska och samhällsekonomiska&#10;Val av patient- eller diagnosgrupp&#10;"/>
          <p:cNvGrpSpPr/>
          <p:nvPr/>
        </p:nvGrpSpPr>
        <p:grpSpPr>
          <a:xfrm>
            <a:off x="2791798" y="1708351"/>
            <a:ext cx="1931629" cy="2089870"/>
            <a:chOff x="1739374" y="2755102"/>
            <a:chExt cx="1931629" cy="2089870"/>
          </a:xfrm>
        </p:grpSpPr>
        <p:sp>
          <p:nvSpPr>
            <p:cNvPr id="26" name="Sexhörning 25"/>
            <p:cNvSpPr/>
            <p:nvPr/>
          </p:nvSpPr>
          <p:spPr>
            <a:xfrm>
              <a:off x="1739374" y="2755102"/>
              <a:ext cx="1931629" cy="1658076"/>
            </a:xfrm>
            <a:prstGeom prst="hexagon">
              <a:avLst>
                <a:gd name="adj" fmla="val 25000"/>
                <a:gd name="vf" fmla="val 11547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7" name="Sexhörning 4"/>
            <p:cNvSpPr txBox="1"/>
            <p:nvPr/>
          </p:nvSpPr>
          <p:spPr>
            <a:xfrm>
              <a:off x="1960761" y="3450611"/>
              <a:ext cx="1531218" cy="13943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t" anchorCtr="0">
              <a:noAutofit/>
            </a:bodyPr>
            <a:lstStyle/>
            <a:p>
              <a:pPr marL="0" marR="0" lvl="0" indent="0" algn="ctr" defTabSz="400050" rtl="0" eaLnBrk="1" fontAlgn="auto" latinLnBrk="0" hangingPunct="1">
                <a:lnSpc>
                  <a:spcPct val="85000"/>
                </a:lnSpc>
                <a:spcBef>
                  <a:spcPct val="0"/>
                </a:spcBef>
                <a:spcAft>
                  <a:spcPts val="3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Behov och syfte</a:t>
              </a:r>
            </a:p>
            <a:p>
              <a:pPr marL="0" marR="0" lvl="1" indent="0" algn="l" defTabSz="311150" rtl="0" eaLnBrk="1" fontAlgn="auto" latinLnBrk="0" hangingPunct="1">
                <a:lnSpc>
                  <a:spcPct val="85000"/>
                </a:lnSpc>
                <a:spcBef>
                  <a:spcPct val="0"/>
                </a:spcBef>
                <a:spcAft>
                  <a:spcPts val="30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5" name="Grupp 4" descr="Utformning och innehåll&#10; Ansvar och roller&#10;Regional eller nationell tjänst&#10;Primärvård eller specialistvård&#10;Lokal eller central monitoreringscentral&#10;"/>
          <p:cNvGrpSpPr/>
          <p:nvPr/>
        </p:nvGrpSpPr>
        <p:grpSpPr>
          <a:xfrm>
            <a:off x="2809267" y="3470884"/>
            <a:ext cx="1931629" cy="1862332"/>
            <a:chOff x="3390520" y="1855539"/>
            <a:chExt cx="1931629" cy="1862332"/>
          </a:xfrm>
        </p:grpSpPr>
        <p:sp>
          <p:nvSpPr>
            <p:cNvPr id="24" name="Sexhörning 23"/>
            <p:cNvSpPr/>
            <p:nvPr/>
          </p:nvSpPr>
          <p:spPr>
            <a:xfrm>
              <a:off x="3390520" y="1855539"/>
              <a:ext cx="1931629" cy="1658076"/>
            </a:xfrm>
            <a:prstGeom prst="hexagon">
              <a:avLst>
                <a:gd name="adj" fmla="val 25000"/>
                <a:gd name="vf" fmla="val 11547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5" name="Sexhörning 7"/>
            <p:cNvSpPr txBox="1"/>
            <p:nvPr/>
          </p:nvSpPr>
          <p:spPr>
            <a:xfrm>
              <a:off x="3713195" y="2491361"/>
              <a:ext cx="1359433" cy="1226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t" anchorCtr="0">
              <a:noAutofit/>
            </a:bodyPr>
            <a:lstStyle/>
            <a:p>
              <a:pPr marL="0" marR="0" lvl="0" indent="0" algn="ctr" defTabSz="400050" rtl="0" eaLnBrk="1" fontAlgn="auto" latinLnBrk="0" hangingPunct="1">
                <a:lnSpc>
                  <a:spcPct val="85000"/>
                </a:lnSpc>
                <a:spcBef>
                  <a:spcPct val="0"/>
                </a:spcBef>
                <a:spcAft>
                  <a:spcPts val="3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Utformning och innehåll</a:t>
              </a:r>
            </a:p>
          </p:txBody>
        </p:sp>
      </p:grpSp>
      <p:grpSp>
        <p:nvGrpSpPr>
          <p:cNvPr id="28" name="Grupp 27" descr="Kliniska vägval&#10;Inkluderingskriterier&#10;Monitoreringsintervall&#10;Kliniska gränsvärden&#10;Exkluderingskriterier"/>
          <p:cNvGrpSpPr/>
          <p:nvPr/>
        </p:nvGrpSpPr>
        <p:grpSpPr>
          <a:xfrm>
            <a:off x="4428324" y="901306"/>
            <a:ext cx="1931629" cy="1925554"/>
            <a:chOff x="8387081" y="2773281"/>
            <a:chExt cx="1931629" cy="1925554"/>
          </a:xfrm>
        </p:grpSpPr>
        <p:sp>
          <p:nvSpPr>
            <p:cNvPr id="29" name="Sexhörning 28"/>
            <p:cNvSpPr/>
            <p:nvPr/>
          </p:nvSpPr>
          <p:spPr>
            <a:xfrm>
              <a:off x="8387081" y="2773281"/>
              <a:ext cx="1931629" cy="1658076"/>
            </a:xfrm>
            <a:prstGeom prst="hexagon">
              <a:avLst>
                <a:gd name="adj" fmla="val 25000"/>
                <a:gd name="vf" fmla="val 11547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0" name="Sexhörning 15"/>
            <p:cNvSpPr txBox="1"/>
            <p:nvPr/>
          </p:nvSpPr>
          <p:spPr>
            <a:xfrm>
              <a:off x="8686223" y="3554315"/>
              <a:ext cx="1333345" cy="1144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t" anchorCtr="0">
              <a:noAutofit/>
            </a:bodyPr>
            <a:lstStyle/>
            <a:p>
              <a:pPr marL="0" marR="0" lvl="0" indent="0" algn="ctr" defTabSz="400050" rtl="0" eaLnBrk="1" fontAlgn="auto" latinLnBrk="0" hangingPunct="1">
                <a:lnSpc>
                  <a:spcPct val="85000"/>
                </a:lnSpc>
                <a:spcBef>
                  <a:spcPct val="0"/>
                </a:spcBef>
                <a:spcAft>
                  <a:spcPts val="3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Kliniska vägval</a:t>
              </a:r>
            </a:p>
            <a:p>
              <a:pPr marL="57150" marR="0" lvl="1" indent="-57150" algn="l" defTabSz="311150" rtl="0" eaLnBrk="1" fontAlgn="auto" latinLnBrk="0" hangingPunct="1">
                <a:lnSpc>
                  <a:spcPct val="85000"/>
                </a:lnSpc>
                <a:spcBef>
                  <a:spcPct val="0"/>
                </a:spcBef>
                <a:spcAft>
                  <a:spcPts val="300"/>
                </a:spcAft>
                <a:buClrTx/>
                <a:buSzTx/>
                <a:buFontTx/>
                <a:buChar char="••"/>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0" name="Grupp 9" descr="Ersättning och finansiering&#10;Förskrivning, utlåning&#10;Vem tar kostnaden?&#10; Patientavgift?&#10;Förvaltnings/drifts-kostnad"/>
          <p:cNvGrpSpPr/>
          <p:nvPr/>
        </p:nvGrpSpPr>
        <p:grpSpPr>
          <a:xfrm>
            <a:off x="4424283" y="2619907"/>
            <a:ext cx="1931629" cy="1815826"/>
            <a:chOff x="3399814" y="3670962"/>
            <a:chExt cx="1931629" cy="1815826"/>
          </a:xfrm>
        </p:grpSpPr>
        <p:sp>
          <p:nvSpPr>
            <p:cNvPr id="14" name="Sexhörning 13"/>
            <p:cNvSpPr/>
            <p:nvPr/>
          </p:nvSpPr>
          <p:spPr>
            <a:xfrm>
              <a:off x="3399814" y="3670962"/>
              <a:ext cx="1931629" cy="1658076"/>
            </a:xfrm>
            <a:prstGeom prst="hexagon">
              <a:avLst>
                <a:gd name="adj" fmla="val 25000"/>
                <a:gd name="vf" fmla="val 11547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Sexhörning 17"/>
            <p:cNvSpPr txBox="1"/>
            <p:nvPr/>
          </p:nvSpPr>
          <p:spPr>
            <a:xfrm>
              <a:off x="3698956" y="4342268"/>
              <a:ext cx="1333345" cy="1144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t" anchorCtr="0">
              <a:noAutofit/>
            </a:bodyPr>
            <a:lstStyle/>
            <a:p>
              <a:pPr marL="0" marR="0" lvl="0" indent="0" algn="ctr" defTabSz="400050" rtl="0" eaLnBrk="1" fontAlgn="auto" latinLnBrk="0" hangingPunct="1">
                <a:lnSpc>
                  <a:spcPct val="85000"/>
                </a:lnSpc>
                <a:spcBef>
                  <a:spcPct val="0"/>
                </a:spcBef>
                <a:spcAft>
                  <a:spcPts val="3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Ersättning och finansiering</a:t>
              </a:r>
            </a:p>
            <a:p>
              <a:pPr marL="0" marR="0" lvl="1" indent="0" algn="l" defTabSz="311150" rtl="0" eaLnBrk="1" fontAlgn="auto" latinLnBrk="0" hangingPunct="1">
                <a:lnSpc>
                  <a:spcPct val="85000"/>
                </a:lnSpc>
                <a:spcBef>
                  <a:spcPct val="0"/>
                </a:spcBef>
                <a:spcAft>
                  <a:spcPts val="30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6" name="Grupp 5" descr="Teknik&#10;Infrastruktur/plattform&#10;Koppling till journalsystem&#10;Val av sensorer/ medicinteknik och appar&#10;"/>
          <p:cNvGrpSpPr/>
          <p:nvPr/>
        </p:nvGrpSpPr>
        <p:grpSpPr>
          <a:xfrm>
            <a:off x="4401685" y="4367427"/>
            <a:ext cx="1931629" cy="1831763"/>
            <a:chOff x="1739373" y="1052495"/>
            <a:chExt cx="1931629" cy="1831763"/>
          </a:xfrm>
        </p:grpSpPr>
        <p:sp>
          <p:nvSpPr>
            <p:cNvPr id="22" name="Sexhörning 21"/>
            <p:cNvSpPr/>
            <p:nvPr/>
          </p:nvSpPr>
          <p:spPr>
            <a:xfrm>
              <a:off x="1739373" y="1052495"/>
              <a:ext cx="1931629" cy="1658076"/>
            </a:xfrm>
            <a:prstGeom prst="hexagon">
              <a:avLst>
                <a:gd name="adj" fmla="val 25000"/>
                <a:gd name="vf" fmla="val 11547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3" name="Sexhörning 9"/>
            <p:cNvSpPr txBox="1"/>
            <p:nvPr/>
          </p:nvSpPr>
          <p:spPr>
            <a:xfrm>
              <a:off x="2038516" y="1739738"/>
              <a:ext cx="1333345" cy="1144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t" anchorCtr="0">
              <a:noAutofit/>
            </a:bodyPr>
            <a:lstStyle/>
            <a:p>
              <a:pPr marL="0" marR="0" lvl="0" indent="0" algn="ctr" defTabSz="400050" rtl="0" eaLnBrk="1" fontAlgn="auto" latinLnBrk="0" hangingPunct="1">
                <a:lnSpc>
                  <a:spcPct val="85000"/>
                </a:lnSpc>
                <a:spcBef>
                  <a:spcPct val="0"/>
                </a:spcBef>
                <a:spcAft>
                  <a:spcPts val="3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Teknik</a:t>
              </a:r>
            </a:p>
            <a:p>
              <a:pPr marL="57150" marR="0" lvl="1" indent="-57150" algn="l" defTabSz="311150" rtl="0" eaLnBrk="1" fontAlgn="auto" latinLnBrk="0" hangingPunct="1">
                <a:lnSpc>
                  <a:spcPct val="85000"/>
                </a:lnSpc>
                <a:spcBef>
                  <a:spcPct val="0"/>
                </a:spcBef>
                <a:spcAft>
                  <a:spcPts val="300"/>
                </a:spcAft>
                <a:buClrTx/>
                <a:buSzTx/>
                <a:buFontTx/>
                <a:buChar char="••"/>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4" name="Grupp 33" descr="Begrepp/definition&#10;Enhetlig begrepps-användning&#10;Betydelse och definition&#10;Koppling till andra begrepp"/>
          <p:cNvGrpSpPr/>
          <p:nvPr/>
        </p:nvGrpSpPr>
        <p:grpSpPr>
          <a:xfrm>
            <a:off x="6031489" y="106458"/>
            <a:ext cx="1931629" cy="1815826"/>
            <a:chOff x="1739374" y="922128"/>
            <a:chExt cx="1931629" cy="1815826"/>
          </a:xfrm>
        </p:grpSpPr>
        <p:sp>
          <p:nvSpPr>
            <p:cNvPr id="35" name="Sexhörning 34"/>
            <p:cNvSpPr/>
            <p:nvPr/>
          </p:nvSpPr>
          <p:spPr>
            <a:xfrm>
              <a:off x="1739374" y="922128"/>
              <a:ext cx="1931629" cy="1658076"/>
            </a:xfrm>
            <a:prstGeom prst="hexagon">
              <a:avLst>
                <a:gd name="adj" fmla="val 25000"/>
                <a:gd name="vf" fmla="val 11547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6" name="Sexhörning 9"/>
            <p:cNvSpPr txBox="1"/>
            <p:nvPr/>
          </p:nvSpPr>
          <p:spPr>
            <a:xfrm>
              <a:off x="2038516" y="1593434"/>
              <a:ext cx="1422206" cy="1144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t" anchorCtr="0">
              <a:noAutofit/>
            </a:bodyPr>
            <a:lstStyle/>
            <a:p>
              <a:pPr marL="0" marR="0" lvl="0" indent="0" algn="ctr" defTabSz="400050" rtl="0" eaLnBrk="1" fontAlgn="auto" latinLnBrk="0" hangingPunct="1">
                <a:lnSpc>
                  <a:spcPct val="85000"/>
                </a:lnSpc>
                <a:spcBef>
                  <a:spcPct val="0"/>
                </a:spcBef>
                <a:spcAft>
                  <a:spcPts val="3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Begrepp/</a:t>
              </a:r>
            </a:p>
            <a:p>
              <a:pPr marL="0" marR="0" lvl="0" indent="0" algn="ctr" defTabSz="400050" rtl="0" eaLnBrk="1" fontAlgn="auto" latinLnBrk="0" hangingPunct="1">
                <a:lnSpc>
                  <a:spcPct val="85000"/>
                </a:lnSpc>
                <a:spcBef>
                  <a:spcPct val="0"/>
                </a:spcBef>
                <a:spcAft>
                  <a:spcPts val="3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definition</a:t>
              </a:r>
            </a:p>
            <a:p>
              <a:pPr marL="57150" marR="0" lvl="1" indent="-57150" algn="l" defTabSz="311150" rtl="0" eaLnBrk="1" fontAlgn="auto" latinLnBrk="0" hangingPunct="1">
                <a:lnSpc>
                  <a:spcPct val="85000"/>
                </a:lnSpc>
                <a:spcBef>
                  <a:spcPct val="0"/>
                </a:spcBef>
                <a:spcAft>
                  <a:spcPts val="300"/>
                </a:spcAft>
                <a:buClrTx/>
                <a:buSzTx/>
                <a:buFontTx/>
                <a:buChar char="••"/>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57150" marR="0" lvl="1" indent="-57150" algn="l" defTabSz="311150" rtl="0" eaLnBrk="1" fontAlgn="auto" latinLnBrk="0" hangingPunct="1">
                <a:lnSpc>
                  <a:spcPct val="85000"/>
                </a:lnSpc>
                <a:spcBef>
                  <a:spcPct val="0"/>
                </a:spcBef>
                <a:spcAft>
                  <a:spcPts val="300"/>
                </a:spcAft>
                <a:buClrTx/>
                <a:buSzTx/>
                <a:buFontTx/>
                <a:buChar char="••"/>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7" name="Grupp 6" descr="Juridik&#10;Lagring av information (molnet)&#10;Personuppgiftsansvar/biträde&#10;Vårdgivarportal och patientapp.&#10;"/>
          <p:cNvGrpSpPr/>
          <p:nvPr/>
        </p:nvGrpSpPr>
        <p:grpSpPr>
          <a:xfrm>
            <a:off x="6043669" y="1839527"/>
            <a:ext cx="1931629" cy="1815826"/>
            <a:chOff x="5063823" y="918367"/>
            <a:chExt cx="1931629" cy="1815826"/>
          </a:xfrm>
        </p:grpSpPr>
        <p:sp>
          <p:nvSpPr>
            <p:cNvPr id="20" name="Sexhörning 19"/>
            <p:cNvSpPr/>
            <p:nvPr/>
          </p:nvSpPr>
          <p:spPr>
            <a:xfrm>
              <a:off x="5063823" y="918367"/>
              <a:ext cx="1931629" cy="1658076"/>
            </a:xfrm>
            <a:prstGeom prst="hexagon">
              <a:avLst>
                <a:gd name="adj" fmla="val 25000"/>
                <a:gd name="vf" fmla="val 115470"/>
              </a:avLst>
            </a:prstGeom>
            <a:solidFill>
              <a:srgbClr val="988C84"/>
            </a:solidFill>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Sexhörning 11"/>
            <p:cNvSpPr txBox="1"/>
            <p:nvPr/>
          </p:nvSpPr>
          <p:spPr>
            <a:xfrm>
              <a:off x="5362965" y="1589673"/>
              <a:ext cx="1333345" cy="1144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t" anchorCtr="0">
              <a:noAutofit/>
            </a:bodyPr>
            <a:lstStyle/>
            <a:p>
              <a:pPr marL="0" marR="0" lvl="0" indent="0" algn="ctr" defTabSz="400050" rtl="0" eaLnBrk="1" fontAlgn="auto" latinLnBrk="0" hangingPunct="1">
                <a:lnSpc>
                  <a:spcPct val="85000"/>
                </a:lnSpc>
                <a:spcBef>
                  <a:spcPct val="0"/>
                </a:spcBef>
                <a:spcAft>
                  <a:spcPts val="3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Juridik</a:t>
              </a:r>
            </a:p>
            <a:p>
              <a:pPr marL="0" marR="0" lvl="1" indent="0" algn="l" defTabSz="311150" rtl="0" eaLnBrk="1" fontAlgn="auto" latinLnBrk="0" hangingPunct="1">
                <a:lnSpc>
                  <a:spcPct val="85000"/>
                </a:lnSpc>
                <a:spcBef>
                  <a:spcPct val="0"/>
                </a:spcBef>
                <a:spcAft>
                  <a:spcPts val="30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8" name="Grupp 7" descr="Upphandling&#10;Upphandlingskrav&#10;Leverantörs-partnerskap&#10;Leverantörens åtagande&#10;Avtalsperiod&#10;Ersättning&#10;"/>
          <p:cNvGrpSpPr/>
          <p:nvPr/>
        </p:nvGrpSpPr>
        <p:grpSpPr>
          <a:xfrm>
            <a:off x="6067254" y="3590066"/>
            <a:ext cx="1931629" cy="1658076"/>
            <a:chOff x="6725452" y="17552"/>
            <a:chExt cx="1931629" cy="1658076"/>
          </a:xfrm>
          <a:solidFill>
            <a:schemeClr val="bg2">
              <a:lumMod val="50000"/>
            </a:schemeClr>
          </a:solidFill>
        </p:grpSpPr>
        <p:sp>
          <p:nvSpPr>
            <p:cNvPr id="18" name="Sexhörning 17"/>
            <p:cNvSpPr/>
            <p:nvPr/>
          </p:nvSpPr>
          <p:spPr>
            <a:xfrm>
              <a:off x="6725452" y="17552"/>
              <a:ext cx="1931629" cy="1658076"/>
            </a:xfrm>
            <a:prstGeom prst="hexagon">
              <a:avLst>
                <a:gd name="adj" fmla="val 25000"/>
                <a:gd name="vf" fmla="val 115470"/>
              </a:avLst>
            </a:prstGeom>
            <a:grpFill/>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Sexhörning 13"/>
            <p:cNvSpPr txBox="1"/>
            <p:nvPr/>
          </p:nvSpPr>
          <p:spPr>
            <a:xfrm>
              <a:off x="7024594" y="286522"/>
              <a:ext cx="1333345" cy="11445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t" anchorCtr="0">
              <a:noAutofit/>
            </a:bodyPr>
            <a:lstStyle/>
            <a:p>
              <a:pPr marL="0" marR="0" lvl="0" indent="0" algn="ctr" defTabSz="400050" rtl="0" eaLnBrk="1" fontAlgn="auto" latinLnBrk="0" hangingPunct="1">
                <a:lnSpc>
                  <a:spcPct val="85000"/>
                </a:lnSpc>
                <a:spcBef>
                  <a:spcPct val="0"/>
                </a:spcBef>
                <a:spcAft>
                  <a:spcPts val="30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400050" rtl="0" eaLnBrk="1" fontAlgn="auto" latinLnBrk="0" hangingPunct="1">
                <a:lnSpc>
                  <a:spcPct val="85000"/>
                </a:lnSpc>
                <a:spcBef>
                  <a:spcPct val="0"/>
                </a:spcBef>
                <a:spcAft>
                  <a:spcPts val="30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400050" rtl="0" eaLnBrk="1" fontAlgn="auto" latinLnBrk="0" hangingPunct="1">
                <a:lnSpc>
                  <a:spcPct val="85000"/>
                </a:lnSpc>
                <a:spcBef>
                  <a:spcPct val="0"/>
                </a:spcBef>
                <a:spcAft>
                  <a:spcPts val="3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Upphandling</a:t>
              </a:r>
            </a:p>
          </p:txBody>
        </p:sp>
      </p:grpSp>
      <p:grpSp>
        <p:nvGrpSpPr>
          <p:cNvPr id="31" name="Grupp 30" descr="Forskning och uppföljning&#10; Uppföljningsområde&#10;Evidens&#10;Samarbete med forskare och andra vårdgivare&#10;Finansiering av uppföljning"/>
          <p:cNvGrpSpPr/>
          <p:nvPr/>
        </p:nvGrpSpPr>
        <p:grpSpPr>
          <a:xfrm>
            <a:off x="7659013" y="912386"/>
            <a:ext cx="1931629" cy="1852402"/>
            <a:chOff x="3401004" y="1833600"/>
            <a:chExt cx="1931629" cy="1852402"/>
          </a:xfrm>
        </p:grpSpPr>
        <p:sp>
          <p:nvSpPr>
            <p:cNvPr id="32" name="Sexhörning 31"/>
            <p:cNvSpPr/>
            <p:nvPr/>
          </p:nvSpPr>
          <p:spPr>
            <a:xfrm>
              <a:off x="3401004" y="1833600"/>
              <a:ext cx="1931629" cy="1658076"/>
            </a:xfrm>
            <a:prstGeom prst="hexagon">
              <a:avLst>
                <a:gd name="adj" fmla="val 25000"/>
                <a:gd name="vf" fmla="val 11547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3" name="Sexhörning 7"/>
            <p:cNvSpPr txBox="1"/>
            <p:nvPr/>
          </p:nvSpPr>
          <p:spPr>
            <a:xfrm>
              <a:off x="3663570" y="2459492"/>
              <a:ext cx="1427169" cy="1226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t" anchorCtr="0">
              <a:noAutofit/>
            </a:bodyPr>
            <a:lstStyle/>
            <a:p>
              <a:pPr marL="0" marR="0" lvl="0" indent="0" algn="ctr" defTabSz="400050" rtl="0" eaLnBrk="1" fontAlgn="auto" latinLnBrk="0" hangingPunct="1">
                <a:lnSpc>
                  <a:spcPct val="85000"/>
                </a:lnSpc>
                <a:spcBef>
                  <a:spcPct val="0"/>
                </a:spcBef>
                <a:spcAft>
                  <a:spcPts val="3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Forskning och uppföljning</a:t>
              </a:r>
            </a:p>
          </p:txBody>
        </p:sp>
      </p:grpSp>
      <p:grpSp>
        <p:nvGrpSpPr>
          <p:cNvPr id="9" name="Grupp 8" descr="Förändringsledning&#10;Piloter&#10;Införandeprojekt&#10;Förvaltning&#10;Information och kommunikation&#10;Uppföljning&#10;"/>
          <p:cNvGrpSpPr/>
          <p:nvPr/>
        </p:nvGrpSpPr>
        <p:grpSpPr>
          <a:xfrm>
            <a:off x="7682270" y="2671303"/>
            <a:ext cx="1931629" cy="1730482"/>
            <a:chOff x="8387081" y="2773281"/>
            <a:chExt cx="1931629" cy="1730482"/>
          </a:xfrm>
        </p:grpSpPr>
        <p:sp>
          <p:nvSpPr>
            <p:cNvPr id="16" name="Sexhörning 15"/>
            <p:cNvSpPr/>
            <p:nvPr/>
          </p:nvSpPr>
          <p:spPr>
            <a:xfrm>
              <a:off x="8387081" y="2773281"/>
              <a:ext cx="1931629" cy="1658076"/>
            </a:xfrm>
            <a:prstGeom prst="hexagon">
              <a:avLst>
                <a:gd name="adj" fmla="val 25000"/>
                <a:gd name="vf" fmla="val 11547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Sexhörning 15"/>
            <p:cNvSpPr txBox="1"/>
            <p:nvPr/>
          </p:nvSpPr>
          <p:spPr>
            <a:xfrm>
              <a:off x="8686223" y="3359243"/>
              <a:ext cx="1333345" cy="1144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t" anchorCtr="0">
              <a:noAutofit/>
            </a:bodyPr>
            <a:lstStyle/>
            <a:p>
              <a:pPr marL="0" marR="0" lvl="0" indent="0" algn="ctr" defTabSz="400050" rtl="0" eaLnBrk="1" fontAlgn="auto" latinLnBrk="0" hangingPunct="1">
                <a:lnSpc>
                  <a:spcPct val="85000"/>
                </a:lnSpc>
                <a:spcBef>
                  <a:spcPct val="0"/>
                </a:spcBef>
                <a:spcAft>
                  <a:spcPts val="3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Förändrings-ledning</a:t>
              </a:r>
            </a:p>
          </p:txBody>
        </p:sp>
      </p:grpSp>
      <p:grpSp>
        <p:nvGrpSpPr>
          <p:cNvPr id="11" name="Grupp 10" descr="Logistik, support och utbildning&#10;Vem står för logistiken och supporten?&#10;Utbildning av patient och personal&#10;"/>
          <p:cNvGrpSpPr/>
          <p:nvPr/>
        </p:nvGrpSpPr>
        <p:grpSpPr>
          <a:xfrm>
            <a:off x="7689258" y="4421076"/>
            <a:ext cx="1931629" cy="1658076"/>
            <a:chOff x="10040385" y="3702306"/>
            <a:chExt cx="1931629" cy="1658076"/>
          </a:xfrm>
        </p:grpSpPr>
        <p:sp>
          <p:nvSpPr>
            <p:cNvPr id="12" name="Sexhörning 11"/>
            <p:cNvSpPr/>
            <p:nvPr/>
          </p:nvSpPr>
          <p:spPr>
            <a:xfrm>
              <a:off x="10040385" y="3702306"/>
              <a:ext cx="1931629" cy="1658076"/>
            </a:xfrm>
            <a:prstGeom prst="hexagon">
              <a:avLst>
                <a:gd name="adj" fmla="val 25000"/>
                <a:gd name="vf" fmla="val 11547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Sexhörning 19"/>
            <p:cNvSpPr txBox="1"/>
            <p:nvPr/>
          </p:nvSpPr>
          <p:spPr>
            <a:xfrm>
              <a:off x="10339527" y="4190732"/>
              <a:ext cx="1333345" cy="1144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t" anchorCtr="0">
              <a:noAutofit/>
            </a:bodyPr>
            <a:lstStyle/>
            <a:p>
              <a:pPr marL="0" marR="0" lvl="0" indent="0" algn="ctr" defTabSz="400050" rtl="0" eaLnBrk="1" fontAlgn="auto" latinLnBrk="0" hangingPunct="1">
                <a:lnSpc>
                  <a:spcPct val="85000"/>
                </a:lnSpc>
                <a:spcBef>
                  <a:spcPct val="0"/>
                </a:spcBef>
                <a:spcAft>
                  <a:spcPts val="3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Logistik, support och utbildning</a:t>
              </a:r>
            </a:p>
            <a:p>
              <a:pPr marL="57150" marR="0" lvl="1" indent="-57150" algn="l" defTabSz="311150" rtl="0" eaLnBrk="1" fontAlgn="auto" latinLnBrk="0" hangingPunct="1">
                <a:lnSpc>
                  <a:spcPct val="85000"/>
                </a:lnSpc>
                <a:spcBef>
                  <a:spcPct val="0"/>
                </a:spcBef>
                <a:spcAft>
                  <a:spcPts val="300"/>
                </a:spcAft>
                <a:buClrTx/>
                <a:buSzTx/>
                <a:buFontTx/>
                <a:buChar char="••"/>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589010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BA44A1-ECA2-E740-B06B-58C3DD96AC67}"/>
              </a:ext>
            </a:extLst>
          </p:cNvPr>
          <p:cNvSpPr>
            <a:spLocks noGrp="1"/>
          </p:cNvSpPr>
          <p:nvPr>
            <p:ph type="title"/>
          </p:nvPr>
        </p:nvSpPr>
        <p:spPr>
          <a:xfrm>
            <a:off x="333304" y="495631"/>
            <a:ext cx="9609825" cy="1231392"/>
          </a:xfrm>
        </p:spPr>
        <p:txBody>
          <a:bodyPr/>
          <a:lstStyle/>
          <a:p>
            <a:r>
              <a:rPr lang="sv-SE" dirty="0"/>
              <a:t>Framgångsfaktorer</a:t>
            </a:r>
          </a:p>
        </p:txBody>
      </p:sp>
      <p:sp>
        <p:nvSpPr>
          <p:cNvPr id="32" name="textruta 31">
            <a:extLst>
              <a:ext uri="{FF2B5EF4-FFF2-40B4-BE49-F238E27FC236}">
                <a16:creationId xmlns:a16="http://schemas.microsoft.com/office/drawing/2014/main" id="{4CDA3E7D-CF76-AF48-A68B-00EEB4C83FBB}"/>
              </a:ext>
              <a:ext uri="{C183D7F6-B498-43B3-948B-1728B52AA6E4}">
                <adec:decorative xmlns:adec="http://schemas.microsoft.com/office/drawing/2017/decorative" val="1"/>
              </a:ext>
            </a:extLst>
          </p:cNvPr>
          <p:cNvSpPr txBox="1"/>
          <p:nvPr/>
        </p:nvSpPr>
        <p:spPr>
          <a:xfrm>
            <a:off x="2623140" y="1858866"/>
            <a:ext cx="661246" cy="523220"/>
          </a:xfrm>
          <a:prstGeom prst="rect">
            <a:avLst/>
          </a:prstGeom>
          <a:noFill/>
          <a:ln>
            <a:noFill/>
          </a:ln>
        </p:spPr>
        <p:txBody>
          <a:bodyPr wrap="square" rtlCol="0">
            <a:spAutoFit/>
          </a:bodyPr>
          <a:lstStyle/>
          <a:p>
            <a:r>
              <a:rPr lang="sv-SE" sz="2800" b="1" dirty="0"/>
              <a:t>1.</a:t>
            </a:r>
          </a:p>
        </p:txBody>
      </p:sp>
      <p:sp>
        <p:nvSpPr>
          <p:cNvPr id="28" name="Rektangel 27">
            <a:extLst>
              <a:ext uri="{FF2B5EF4-FFF2-40B4-BE49-F238E27FC236}">
                <a16:creationId xmlns:a16="http://schemas.microsoft.com/office/drawing/2014/main" id="{F3465407-B3EB-F941-816C-F2DBB15A5DC3}"/>
              </a:ext>
            </a:extLst>
          </p:cNvPr>
          <p:cNvSpPr/>
          <p:nvPr/>
        </p:nvSpPr>
        <p:spPr>
          <a:xfrm>
            <a:off x="2597364" y="1868615"/>
            <a:ext cx="2540853" cy="1394077"/>
          </a:xfrm>
          <a:prstGeom prst="rect">
            <a:avLst/>
          </a:prstGeom>
          <a:no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a:p>
            <a:pPr algn="ctr"/>
            <a:r>
              <a:rPr lang="sv-SE" sz="1700" b="1" dirty="0">
                <a:solidFill>
                  <a:schemeClr val="tx1"/>
                </a:solidFill>
              </a:rPr>
              <a:t>Tydlig vision </a:t>
            </a:r>
            <a:br>
              <a:rPr lang="sv-SE" sz="1600" b="1" dirty="0">
                <a:solidFill>
                  <a:schemeClr val="tx1"/>
                </a:solidFill>
              </a:rPr>
            </a:br>
            <a:r>
              <a:rPr lang="sv-SE" sz="1500" dirty="0">
                <a:solidFill>
                  <a:schemeClr val="tx1"/>
                </a:solidFill>
              </a:rPr>
              <a:t>och mål för patienter, vårdpersonal och andra berörda parter</a:t>
            </a:r>
            <a:endParaRPr lang="sv-SE" sz="1600" dirty="0">
              <a:solidFill>
                <a:schemeClr val="tx1"/>
              </a:solidFill>
            </a:endParaRPr>
          </a:p>
        </p:txBody>
      </p:sp>
      <p:sp>
        <p:nvSpPr>
          <p:cNvPr id="33" name="textruta 32">
            <a:extLst>
              <a:ext uri="{FF2B5EF4-FFF2-40B4-BE49-F238E27FC236}">
                <a16:creationId xmlns:a16="http://schemas.microsoft.com/office/drawing/2014/main" id="{3105D32A-B1EA-024A-AD15-1EEEF0CEA8AB}"/>
              </a:ext>
            </a:extLst>
          </p:cNvPr>
          <p:cNvSpPr txBox="1"/>
          <p:nvPr/>
        </p:nvSpPr>
        <p:spPr>
          <a:xfrm>
            <a:off x="6146286" y="1881549"/>
            <a:ext cx="661246" cy="523220"/>
          </a:xfrm>
          <a:prstGeom prst="rect">
            <a:avLst/>
          </a:prstGeom>
          <a:noFill/>
          <a:ln>
            <a:noFill/>
          </a:ln>
        </p:spPr>
        <p:txBody>
          <a:bodyPr wrap="square" rtlCol="0">
            <a:spAutoFit/>
          </a:bodyPr>
          <a:lstStyle/>
          <a:p>
            <a:r>
              <a:rPr lang="sv-SE" sz="2800" b="1" dirty="0"/>
              <a:t>2.</a:t>
            </a:r>
          </a:p>
        </p:txBody>
      </p:sp>
      <p:sp>
        <p:nvSpPr>
          <p:cNvPr id="29" name="Rektangel 28">
            <a:extLst>
              <a:ext uri="{FF2B5EF4-FFF2-40B4-BE49-F238E27FC236}">
                <a16:creationId xmlns:a16="http://schemas.microsoft.com/office/drawing/2014/main" id="{4CD26692-5706-314D-B47E-43ADB01F21C3}"/>
              </a:ext>
            </a:extLst>
          </p:cNvPr>
          <p:cNvSpPr/>
          <p:nvPr/>
        </p:nvSpPr>
        <p:spPr>
          <a:xfrm>
            <a:off x="6165033" y="1881549"/>
            <a:ext cx="2540853" cy="1394078"/>
          </a:xfrm>
          <a:prstGeom prst="rect">
            <a:avLst/>
          </a:prstGeom>
          <a:no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a:solidFill>
                <a:schemeClr val="tx1"/>
              </a:solidFill>
            </a:endParaRPr>
          </a:p>
          <a:p>
            <a:pPr algn="ctr"/>
            <a:r>
              <a:rPr lang="sv-SE" sz="1700" b="1" dirty="0">
                <a:solidFill>
                  <a:schemeClr val="tx1"/>
                </a:solidFill>
              </a:rPr>
              <a:t>Starkt ledarskap </a:t>
            </a:r>
            <a:br>
              <a:rPr lang="sv-SE" sz="1600" b="1" dirty="0">
                <a:solidFill>
                  <a:schemeClr val="tx1"/>
                </a:solidFill>
              </a:rPr>
            </a:br>
            <a:r>
              <a:rPr lang="sv-SE" sz="1500" dirty="0">
                <a:solidFill>
                  <a:schemeClr val="tx1"/>
                </a:solidFill>
              </a:rPr>
              <a:t>och rätt förutsättningar för förändringsledning</a:t>
            </a:r>
          </a:p>
          <a:p>
            <a:pPr algn="ctr"/>
            <a:endParaRPr lang="sv-SE" sz="1600" dirty="0">
              <a:solidFill>
                <a:schemeClr val="tx1"/>
              </a:solidFill>
            </a:endParaRPr>
          </a:p>
        </p:txBody>
      </p:sp>
      <p:sp>
        <p:nvSpPr>
          <p:cNvPr id="34" name="textruta 33">
            <a:extLst>
              <a:ext uri="{FF2B5EF4-FFF2-40B4-BE49-F238E27FC236}">
                <a16:creationId xmlns:a16="http://schemas.microsoft.com/office/drawing/2014/main" id="{C9B274A4-CC9B-6140-A49E-9D0BF4DCFA89}"/>
              </a:ext>
            </a:extLst>
          </p:cNvPr>
          <p:cNvSpPr txBox="1"/>
          <p:nvPr/>
        </p:nvSpPr>
        <p:spPr>
          <a:xfrm>
            <a:off x="1105376" y="3851440"/>
            <a:ext cx="661246" cy="523220"/>
          </a:xfrm>
          <a:prstGeom prst="rect">
            <a:avLst/>
          </a:prstGeom>
          <a:noFill/>
          <a:ln>
            <a:noFill/>
          </a:ln>
        </p:spPr>
        <p:txBody>
          <a:bodyPr wrap="square" rtlCol="0">
            <a:spAutoFit/>
          </a:bodyPr>
          <a:lstStyle/>
          <a:p>
            <a:r>
              <a:rPr lang="sv-SE" sz="2800" b="1" dirty="0"/>
              <a:t>3.</a:t>
            </a:r>
          </a:p>
        </p:txBody>
      </p:sp>
      <p:sp>
        <p:nvSpPr>
          <p:cNvPr id="5" name="Rektangel 4">
            <a:extLst>
              <a:ext uri="{FF2B5EF4-FFF2-40B4-BE49-F238E27FC236}">
                <a16:creationId xmlns:a16="http://schemas.microsoft.com/office/drawing/2014/main" id="{08362B60-15A1-7F40-88E6-321E80DF8A5D}"/>
              </a:ext>
            </a:extLst>
          </p:cNvPr>
          <p:cNvSpPr/>
          <p:nvPr/>
        </p:nvSpPr>
        <p:spPr>
          <a:xfrm>
            <a:off x="1105376" y="3825543"/>
            <a:ext cx="2540853" cy="1733427"/>
          </a:xfrm>
          <a:prstGeom prst="rect">
            <a:avLst/>
          </a:prstGeom>
          <a:no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700" b="1" dirty="0">
              <a:solidFill>
                <a:schemeClr val="tx1"/>
              </a:solidFill>
            </a:endParaRPr>
          </a:p>
          <a:p>
            <a:pPr algn="ctr"/>
            <a:r>
              <a:rPr lang="sv-SE" sz="1700" b="1" dirty="0">
                <a:solidFill>
                  <a:schemeClr val="tx1"/>
                </a:solidFill>
              </a:rPr>
              <a:t>Gränssnitt</a:t>
            </a:r>
            <a:br>
              <a:rPr lang="sv-SE" sz="1700" b="1" dirty="0">
                <a:solidFill>
                  <a:schemeClr val="tx1"/>
                </a:solidFill>
              </a:rPr>
            </a:br>
            <a:r>
              <a:rPr lang="sv-SE" sz="1700" b="1" dirty="0">
                <a:solidFill>
                  <a:schemeClr val="tx1"/>
                </a:solidFill>
              </a:rPr>
              <a:t>för patienten </a:t>
            </a:r>
            <a:br>
              <a:rPr lang="sv-SE" sz="1600" b="1" dirty="0">
                <a:solidFill>
                  <a:schemeClr val="tx1"/>
                </a:solidFill>
              </a:rPr>
            </a:br>
            <a:r>
              <a:rPr lang="sv-SE" sz="1500" dirty="0">
                <a:solidFill>
                  <a:schemeClr val="tx1"/>
                </a:solidFill>
              </a:rPr>
              <a:t>som hänger ihop med övrig hälsoinformation och vårdtjänster</a:t>
            </a:r>
          </a:p>
        </p:txBody>
      </p:sp>
      <p:sp>
        <p:nvSpPr>
          <p:cNvPr id="35" name="textruta 34">
            <a:extLst>
              <a:ext uri="{FF2B5EF4-FFF2-40B4-BE49-F238E27FC236}">
                <a16:creationId xmlns:a16="http://schemas.microsoft.com/office/drawing/2014/main" id="{981FE9A9-52F2-914D-9283-56F16E2ED814}"/>
              </a:ext>
            </a:extLst>
          </p:cNvPr>
          <p:cNvSpPr txBox="1"/>
          <p:nvPr/>
        </p:nvSpPr>
        <p:spPr>
          <a:xfrm>
            <a:off x="4378270" y="3749758"/>
            <a:ext cx="661246" cy="523220"/>
          </a:xfrm>
          <a:prstGeom prst="rect">
            <a:avLst/>
          </a:prstGeom>
          <a:noFill/>
          <a:ln>
            <a:noFill/>
          </a:ln>
        </p:spPr>
        <p:txBody>
          <a:bodyPr wrap="square" rtlCol="0">
            <a:spAutoFit/>
          </a:bodyPr>
          <a:lstStyle/>
          <a:p>
            <a:r>
              <a:rPr lang="sv-SE" sz="2800" b="1" dirty="0"/>
              <a:t>4.</a:t>
            </a:r>
          </a:p>
        </p:txBody>
      </p:sp>
      <p:sp>
        <p:nvSpPr>
          <p:cNvPr id="7" name="Rektangel 6">
            <a:extLst>
              <a:ext uri="{FF2B5EF4-FFF2-40B4-BE49-F238E27FC236}">
                <a16:creationId xmlns:a16="http://schemas.microsoft.com/office/drawing/2014/main" id="{9981E31F-9FE0-D84F-8478-5329831BB0B9}"/>
              </a:ext>
            </a:extLst>
          </p:cNvPr>
          <p:cNvSpPr/>
          <p:nvPr/>
        </p:nvSpPr>
        <p:spPr>
          <a:xfrm>
            <a:off x="4390034" y="3809681"/>
            <a:ext cx="2540853" cy="1749289"/>
          </a:xfrm>
          <a:prstGeom prst="rect">
            <a:avLst/>
          </a:prstGeom>
          <a:no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700" b="1" dirty="0">
              <a:solidFill>
                <a:schemeClr val="tx1"/>
              </a:solidFill>
            </a:endParaRPr>
          </a:p>
          <a:p>
            <a:pPr algn="ctr"/>
            <a:r>
              <a:rPr lang="sv-SE" sz="1700" b="1" dirty="0">
                <a:solidFill>
                  <a:schemeClr val="tx1"/>
                </a:solidFill>
              </a:rPr>
              <a:t>Gränssnitt för vårdgivare</a:t>
            </a:r>
            <a:br>
              <a:rPr lang="sv-SE" sz="1600" b="1" dirty="0">
                <a:solidFill>
                  <a:schemeClr val="tx1"/>
                </a:solidFill>
              </a:rPr>
            </a:br>
            <a:r>
              <a:rPr lang="sv-SE" sz="1600" dirty="0">
                <a:solidFill>
                  <a:schemeClr val="tx1"/>
                </a:solidFill>
              </a:rPr>
              <a:t>med</a:t>
            </a:r>
            <a:r>
              <a:rPr lang="sv-SE" sz="1600" b="1" dirty="0">
                <a:solidFill>
                  <a:schemeClr val="tx1"/>
                </a:solidFill>
              </a:rPr>
              <a:t> </a:t>
            </a:r>
            <a:r>
              <a:rPr lang="sv-SE" sz="1600" dirty="0">
                <a:solidFill>
                  <a:schemeClr val="tx1"/>
                </a:solidFill>
              </a:rPr>
              <a:t>sömlös koppling till  vårdinformationsmiljöer</a:t>
            </a:r>
          </a:p>
        </p:txBody>
      </p:sp>
      <p:sp>
        <p:nvSpPr>
          <p:cNvPr id="36" name="textruta 35">
            <a:extLst>
              <a:ext uri="{FF2B5EF4-FFF2-40B4-BE49-F238E27FC236}">
                <a16:creationId xmlns:a16="http://schemas.microsoft.com/office/drawing/2014/main" id="{A52C40A9-50A1-7B41-9CEE-59144074A62E}"/>
              </a:ext>
            </a:extLst>
          </p:cNvPr>
          <p:cNvSpPr txBox="1"/>
          <p:nvPr/>
        </p:nvSpPr>
        <p:spPr>
          <a:xfrm>
            <a:off x="7698153" y="3757977"/>
            <a:ext cx="661246" cy="523220"/>
          </a:xfrm>
          <a:prstGeom prst="rect">
            <a:avLst/>
          </a:prstGeom>
          <a:noFill/>
          <a:ln>
            <a:noFill/>
          </a:ln>
        </p:spPr>
        <p:txBody>
          <a:bodyPr wrap="square" rtlCol="0">
            <a:spAutoFit/>
          </a:bodyPr>
          <a:lstStyle/>
          <a:p>
            <a:r>
              <a:rPr lang="sv-SE" sz="2800" b="1" dirty="0"/>
              <a:t>5.</a:t>
            </a:r>
          </a:p>
        </p:txBody>
      </p:sp>
      <p:sp>
        <p:nvSpPr>
          <p:cNvPr id="8" name="Rektangel 7">
            <a:extLst>
              <a:ext uri="{FF2B5EF4-FFF2-40B4-BE49-F238E27FC236}">
                <a16:creationId xmlns:a16="http://schemas.microsoft.com/office/drawing/2014/main" id="{05A8E0EB-D876-6C43-BA9A-0B9FCE353B4E}"/>
              </a:ext>
            </a:extLst>
          </p:cNvPr>
          <p:cNvSpPr/>
          <p:nvPr/>
        </p:nvSpPr>
        <p:spPr>
          <a:xfrm>
            <a:off x="7650129" y="3768001"/>
            <a:ext cx="2540853" cy="1790970"/>
          </a:xfrm>
          <a:prstGeom prst="rect">
            <a:avLst/>
          </a:prstGeom>
          <a:no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700" b="1" dirty="0">
              <a:solidFill>
                <a:schemeClr val="tx1"/>
              </a:solidFill>
            </a:endParaRPr>
          </a:p>
          <a:p>
            <a:pPr algn="ctr"/>
            <a:r>
              <a:rPr lang="sv-SE" sz="1700" b="1" dirty="0">
                <a:solidFill>
                  <a:schemeClr val="tx1"/>
                </a:solidFill>
              </a:rPr>
              <a:t>Samskapande</a:t>
            </a:r>
            <a:r>
              <a:rPr lang="sv-SE" dirty="0">
                <a:solidFill>
                  <a:schemeClr val="tx1"/>
                </a:solidFill>
              </a:rPr>
              <a:t> </a:t>
            </a:r>
            <a:br>
              <a:rPr lang="sv-SE" sz="1600" dirty="0">
                <a:solidFill>
                  <a:schemeClr val="tx1"/>
                </a:solidFill>
              </a:rPr>
            </a:br>
            <a:r>
              <a:rPr lang="sv-SE" sz="1600" dirty="0">
                <a:solidFill>
                  <a:schemeClr val="tx1"/>
                </a:solidFill>
              </a:rPr>
              <a:t>-mellan patient/</a:t>
            </a:r>
            <a:br>
              <a:rPr lang="sv-SE" sz="1600" dirty="0">
                <a:solidFill>
                  <a:schemeClr val="tx1"/>
                </a:solidFill>
              </a:rPr>
            </a:br>
            <a:r>
              <a:rPr lang="sv-SE" sz="1600" dirty="0">
                <a:solidFill>
                  <a:schemeClr val="tx1"/>
                </a:solidFill>
              </a:rPr>
              <a:t>närstående och vården</a:t>
            </a:r>
          </a:p>
          <a:p>
            <a:pPr algn="ctr"/>
            <a:r>
              <a:rPr lang="sv-SE" sz="1600" dirty="0">
                <a:solidFill>
                  <a:schemeClr val="tx1"/>
                </a:solidFill>
              </a:rPr>
              <a:t>-inom vårdteam </a:t>
            </a:r>
            <a:br>
              <a:rPr lang="sv-SE" sz="1600" dirty="0">
                <a:solidFill>
                  <a:schemeClr val="tx1"/>
                </a:solidFill>
              </a:rPr>
            </a:br>
            <a:r>
              <a:rPr lang="sv-SE" sz="1600" dirty="0">
                <a:solidFill>
                  <a:schemeClr val="tx1"/>
                </a:solidFill>
              </a:rPr>
              <a:t>-mellan verksamheter</a:t>
            </a:r>
          </a:p>
        </p:txBody>
      </p:sp>
      <p:pic>
        <p:nvPicPr>
          <p:cNvPr id="43" name="Bildobjekt 42">
            <a:extLst>
              <a:ext uri="{FF2B5EF4-FFF2-40B4-BE49-F238E27FC236}">
                <a16:creationId xmlns:a16="http://schemas.microsoft.com/office/drawing/2014/main" id="{DC8884FF-AD2C-7246-8FD5-5B17952EE7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954" y="3452650"/>
            <a:ext cx="522406" cy="660400"/>
          </a:xfrm>
          <a:prstGeom prst="rect">
            <a:avLst/>
          </a:prstGeom>
        </p:spPr>
      </p:pic>
      <p:pic>
        <p:nvPicPr>
          <p:cNvPr id="45" name="Bildobjekt 44">
            <a:extLst>
              <a:ext uri="{FF2B5EF4-FFF2-40B4-BE49-F238E27FC236}">
                <a16:creationId xmlns:a16="http://schemas.microsoft.com/office/drawing/2014/main" id="{75CB5450-6E80-7A48-B768-7BE458619EE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6997" y="3508891"/>
            <a:ext cx="342900" cy="596900"/>
          </a:xfrm>
          <a:prstGeom prst="rect">
            <a:avLst/>
          </a:prstGeom>
        </p:spPr>
      </p:pic>
      <p:pic>
        <p:nvPicPr>
          <p:cNvPr id="47" name="Bildobjekt 46">
            <a:extLst>
              <a:ext uri="{FF2B5EF4-FFF2-40B4-BE49-F238E27FC236}">
                <a16:creationId xmlns:a16="http://schemas.microsoft.com/office/drawing/2014/main" id="{AA7CCFB0-9D7C-F247-A21D-1407BE569EE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7606" y="3432606"/>
            <a:ext cx="1041400" cy="660400"/>
          </a:xfrm>
          <a:prstGeom prst="rect">
            <a:avLst/>
          </a:prstGeom>
        </p:spPr>
      </p:pic>
      <p:sp>
        <p:nvSpPr>
          <p:cNvPr id="57" name="Rektangel 56">
            <a:extLst>
              <a:ext uri="{FF2B5EF4-FFF2-40B4-BE49-F238E27FC236}">
                <a16:creationId xmlns:a16="http://schemas.microsoft.com/office/drawing/2014/main" id="{13F7C5E3-026B-7844-892F-561158818590}"/>
              </a:ext>
              <a:ext uri="{C183D7F6-B498-43B3-948B-1728B52AA6E4}">
                <adec:decorative xmlns:adec="http://schemas.microsoft.com/office/drawing/2017/decorative" val="1"/>
              </a:ext>
            </a:extLst>
          </p:cNvPr>
          <p:cNvSpPr/>
          <p:nvPr/>
        </p:nvSpPr>
        <p:spPr>
          <a:xfrm>
            <a:off x="4640170" y="1550507"/>
            <a:ext cx="512119" cy="554134"/>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60" name="Bild 59">
            <a:extLst>
              <a:ext uri="{FF2B5EF4-FFF2-40B4-BE49-F238E27FC236}">
                <a16:creationId xmlns:a16="http://schemas.microsoft.com/office/drawing/2014/main" id="{C3572C86-4B4A-1442-A196-A41403855DA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35554" y="1633508"/>
            <a:ext cx="399573" cy="433229"/>
          </a:xfrm>
          <a:prstGeom prst="rect">
            <a:avLst/>
          </a:prstGeom>
        </p:spPr>
      </p:pic>
      <p:sp>
        <p:nvSpPr>
          <p:cNvPr id="64" name="Rektangel 63">
            <a:extLst>
              <a:ext uri="{FF2B5EF4-FFF2-40B4-BE49-F238E27FC236}">
                <a16:creationId xmlns:a16="http://schemas.microsoft.com/office/drawing/2014/main" id="{0E45D130-D84A-D64C-ADE6-C042FD3E270A}"/>
              </a:ext>
              <a:ext uri="{C183D7F6-B498-43B3-948B-1728B52AA6E4}">
                <adec:decorative xmlns:adec="http://schemas.microsoft.com/office/drawing/2017/decorative" val="1"/>
              </a:ext>
            </a:extLst>
          </p:cNvPr>
          <p:cNvSpPr/>
          <p:nvPr/>
        </p:nvSpPr>
        <p:spPr>
          <a:xfrm>
            <a:off x="8070907" y="1527219"/>
            <a:ext cx="661246" cy="554134"/>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65" name="Bild 64">
            <a:extLst>
              <a:ext uri="{FF2B5EF4-FFF2-40B4-BE49-F238E27FC236}">
                <a16:creationId xmlns:a16="http://schemas.microsoft.com/office/drawing/2014/main" id="{FB9A29F1-8D6C-6A47-9316-45B12A3AF24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33851" y="1520249"/>
            <a:ext cx="534964" cy="534964"/>
          </a:xfrm>
          <a:prstGeom prst="rect">
            <a:avLst/>
          </a:prstGeom>
        </p:spPr>
      </p:pic>
    </p:spTree>
    <p:extLst>
      <p:ext uri="{BB962C8B-B14F-4D97-AF65-F5344CB8AC3E}">
        <p14:creationId xmlns:p14="http://schemas.microsoft.com/office/powerpoint/2010/main" val="2928349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94FDDE-BFFA-A645-B626-628573152346}"/>
              </a:ext>
            </a:extLst>
          </p:cNvPr>
          <p:cNvSpPr>
            <a:spLocks noGrp="1"/>
          </p:cNvSpPr>
          <p:nvPr>
            <p:ph type="title"/>
          </p:nvPr>
        </p:nvSpPr>
        <p:spPr>
          <a:xfrm>
            <a:off x="671673" y="632134"/>
            <a:ext cx="10486697" cy="1231392"/>
          </a:xfrm>
        </p:spPr>
        <p:txBody>
          <a:bodyPr/>
          <a:lstStyle/>
          <a:p>
            <a:r>
              <a:rPr lang="sv-SE" dirty="0"/>
              <a:t>Egenmonitorering kräver samverkan mellan omsorg och vård</a:t>
            </a:r>
          </a:p>
        </p:txBody>
      </p:sp>
      <p:sp>
        <p:nvSpPr>
          <p:cNvPr id="52" name="Platshållare för innehåll 2">
            <a:extLst>
              <a:ext uri="{FF2B5EF4-FFF2-40B4-BE49-F238E27FC236}">
                <a16:creationId xmlns:a16="http://schemas.microsoft.com/office/drawing/2014/main" id="{7C753B36-C03B-3049-A51C-88BFFEA93D52}"/>
              </a:ext>
            </a:extLst>
          </p:cNvPr>
          <p:cNvSpPr txBox="1">
            <a:spLocks/>
          </p:cNvSpPr>
          <p:nvPr/>
        </p:nvSpPr>
        <p:spPr>
          <a:xfrm>
            <a:off x="699909" y="2590531"/>
            <a:ext cx="5503724" cy="4501689"/>
          </a:xfrm>
          <a:prstGeom prst="rect">
            <a:avLst/>
          </a:prstGeom>
        </p:spPr>
        <p:txBody>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r>
              <a:rPr lang="sv-SE" sz="2000" dirty="0"/>
              <a:t>Hemmet blir i allt högre utsträckning platsen för vård och omsorg. </a:t>
            </a:r>
          </a:p>
          <a:p>
            <a:pPr>
              <a:buFont typeface="Courier New" panose="02070309020205020404" pitchFamily="49" charset="0"/>
              <a:buChar char="o"/>
            </a:pPr>
            <a:r>
              <a:rPr lang="sv-SE" sz="2000" dirty="0"/>
              <a:t>Många digitala produkter kan erbjuda flera olika mätvärden och samma mätvärde kan användas för olika behov.</a:t>
            </a:r>
          </a:p>
          <a:p>
            <a:pPr>
              <a:buFont typeface="Courier New" panose="02070309020205020404" pitchFamily="49" charset="0"/>
              <a:buChar char="o"/>
            </a:pPr>
            <a:r>
              <a:rPr lang="sv-SE" sz="2000" dirty="0"/>
              <a:t>Kommun och region behöver därför gemensamt samordna infrastruktur och digitala lösningar för respektive patient/brukare.</a:t>
            </a:r>
            <a:br>
              <a:rPr lang="sv-SE" sz="2000" dirty="0">
                <a:highlight>
                  <a:srgbClr val="FFFF00"/>
                </a:highlight>
              </a:rPr>
            </a:br>
            <a:endParaRPr lang="sv-SE" sz="2000" dirty="0">
              <a:highlight>
                <a:srgbClr val="FFFF00"/>
              </a:highlight>
            </a:endParaRPr>
          </a:p>
        </p:txBody>
      </p:sp>
      <p:pic>
        <p:nvPicPr>
          <p:cNvPr id="15" name="Bild 14">
            <a:extLst>
              <a:ext uri="{FF2B5EF4-FFF2-40B4-BE49-F238E27FC236}">
                <a16:creationId xmlns:a16="http://schemas.microsoft.com/office/drawing/2014/main" id="{46C8E57A-39E5-8443-A1A5-329AB357600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05393" y="5026840"/>
            <a:ext cx="241077" cy="241077"/>
          </a:xfrm>
          <a:prstGeom prst="rect">
            <a:avLst/>
          </a:prstGeom>
        </p:spPr>
      </p:pic>
      <p:pic>
        <p:nvPicPr>
          <p:cNvPr id="27" name="Bild 26">
            <a:extLst>
              <a:ext uri="{FF2B5EF4-FFF2-40B4-BE49-F238E27FC236}">
                <a16:creationId xmlns:a16="http://schemas.microsoft.com/office/drawing/2014/main" id="{DC6D4287-0ACA-E043-BF4D-691809221C0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02089" y="3541386"/>
            <a:ext cx="1051207" cy="1051207"/>
          </a:xfrm>
          <a:prstGeom prst="rect">
            <a:avLst/>
          </a:prstGeom>
        </p:spPr>
      </p:pic>
      <p:pic>
        <p:nvPicPr>
          <p:cNvPr id="56" name="Bild 55">
            <a:extLst>
              <a:ext uri="{FF2B5EF4-FFF2-40B4-BE49-F238E27FC236}">
                <a16:creationId xmlns:a16="http://schemas.microsoft.com/office/drawing/2014/main" id="{D745A3CC-99AD-CF44-A940-B18BA036524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71375" y="3658350"/>
            <a:ext cx="1005602" cy="1005602"/>
          </a:xfrm>
          <a:prstGeom prst="rect">
            <a:avLst/>
          </a:prstGeom>
        </p:spPr>
      </p:pic>
      <p:sp>
        <p:nvSpPr>
          <p:cNvPr id="3" name="Ellips 2">
            <a:extLst>
              <a:ext uri="{FF2B5EF4-FFF2-40B4-BE49-F238E27FC236}">
                <a16:creationId xmlns:a16="http://schemas.microsoft.com/office/drawing/2014/main" id="{01F74761-C6C2-1B43-A04C-1345EC0191DD}"/>
              </a:ext>
              <a:ext uri="{C183D7F6-B498-43B3-948B-1728B52AA6E4}">
                <adec:decorative xmlns:adec="http://schemas.microsoft.com/office/drawing/2017/decorative" val="1"/>
              </a:ext>
            </a:extLst>
          </p:cNvPr>
          <p:cNvSpPr/>
          <p:nvPr/>
        </p:nvSpPr>
        <p:spPr>
          <a:xfrm>
            <a:off x="6488650" y="2251451"/>
            <a:ext cx="3843338" cy="369739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8" name="Bild 17">
            <a:extLst>
              <a:ext uri="{FF2B5EF4-FFF2-40B4-BE49-F238E27FC236}">
                <a16:creationId xmlns:a16="http://schemas.microsoft.com/office/drawing/2014/main" id="{D36865C4-F8E2-7A4E-879D-F01BC4A8B5E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34691" y="2571244"/>
            <a:ext cx="1051207" cy="1051207"/>
          </a:xfrm>
          <a:prstGeom prst="rect">
            <a:avLst/>
          </a:prstGeom>
        </p:spPr>
      </p:pic>
      <p:pic>
        <p:nvPicPr>
          <p:cNvPr id="19" name="Bild 18">
            <a:extLst>
              <a:ext uri="{FF2B5EF4-FFF2-40B4-BE49-F238E27FC236}">
                <a16:creationId xmlns:a16="http://schemas.microsoft.com/office/drawing/2014/main" id="{98AB117F-CF21-1A47-A2E6-5F95A9AF8529}"/>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58643" y="4753149"/>
            <a:ext cx="857796" cy="857796"/>
          </a:xfrm>
          <a:prstGeom prst="rect">
            <a:avLst/>
          </a:prstGeom>
        </p:spPr>
      </p:pic>
      <p:pic>
        <p:nvPicPr>
          <p:cNvPr id="20" name="Bild 19">
            <a:extLst>
              <a:ext uri="{FF2B5EF4-FFF2-40B4-BE49-F238E27FC236}">
                <a16:creationId xmlns:a16="http://schemas.microsoft.com/office/drawing/2014/main" id="{2E94C071-5F4C-2D4D-B331-61BD53CC5029}"/>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97032" y="4753149"/>
            <a:ext cx="857796" cy="857796"/>
          </a:xfrm>
          <a:prstGeom prst="rect">
            <a:avLst/>
          </a:prstGeom>
        </p:spPr>
      </p:pic>
      <p:pic>
        <p:nvPicPr>
          <p:cNvPr id="21" name="Bild 20">
            <a:extLst>
              <a:ext uri="{FF2B5EF4-FFF2-40B4-BE49-F238E27FC236}">
                <a16:creationId xmlns:a16="http://schemas.microsoft.com/office/drawing/2014/main" id="{8EFC21D8-ED23-F242-B836-150155CA7FF2}"/>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98247" y="2754994"/>
            <a:ext cx="778249" cy="778249"/>
          </a:xfrm>
          <a:prstGeom prst="rect">
            <a:avLst/>
          </a:prstGeom>
        </p:spPr>
      </p:pic>
      <p:pic>
        <p:nvPicPr>
          <p:cNvPr id="22" name="Bild 21">
            <a:extLst>
              <a:ext uri="{FF2B5EF4-FFF2-40B4-BE49-F238E27FC236}">
                <a16:creationId xmlns:a16="http://schemas.microsoft.com/office/drawing/2014/main" id="{FAA2EB0E-0185-0F4C-A774-1D8BEE5F7C1B}"/>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582538" y="2751509"/>
            <a:ext cx="778249" cy="778249"/>
          </a:xfrm>
          <a:prstGeom prst="rect">
            <a:avLst/>
          </a:prstGeom>
        </p:spPr>
      </p:pic>
      <p:pic>
        <p:nvPicPr>
          <p:cNvPr id="23" name="Bild 22">
            <a:extLst>
              <a:ext uri="{FF2B5EF4-FFF2-40B4-BE49-F238E27FC236}">
                <a16:creationId xmlns:a16="http://schemas.microsoft.com/office/drawing/2014/main" id="{B68AFB56-D096-E34B-BD98-6CED10D4721A}"/>
              </a:ext>
              <a:ext uri="{C183D7F6-B498-43B3-948B-1728B52AA6E4}">
                <adec:decorative xmlns:adec="http://schemas.microsoft.com/office/drawing/2017/decorative" val="1"/>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150546" y="5121848"/>
            <a:ext cx="395250" cy="395250"/>
          </a:xfrm>
          <a:prstGeom prst="rect">
            <a:avLst/>
          </a:prstGeom>
        </p:spPr>
      </p:pic>
    </p:spTree>
    <p:extLst>
      <p:ext uri="{BB962C8B-B14F-4D97-AF65-F5344CB8AC3E}">
        <p14:creationId xmlns:p14="http://schemas.microsoft.com/office/powerpoint/2010/main" val="2573199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8013B1-D8A9-49D0-8646-01433BB8AB4E}"/>
              </a:ext>
            </a:extLst>
          </p:cNvPr>
          <p:cNvSpPr>
            <a:spLocks noGrp="1"/>
          </p:cNvSpPr>
          <p:nvPr>
            <p:ph type="title"/>
          </p:nvPr>
        </p:nvSpPr>
        <p:spPr>
          <a:xfrm>
            <a:off x="664233" y="1070586"/>
            <a:ext cx="9609825" cy="1231392"/>
          </a:xfrm>
        </p:spPr>
        <p:txBody>
          <a:bodyPr/>
          <a:lstStyle/>
          <a:p>
            <a:r>
              <a:rPr lang="sv-SE" dirty="0"/>
              <a:t>Exempel på egenmonitorering i vårdprocessen</a:t>
            </a:r>
          </a:p>
        </p:txBody>
      </p:sp>
      <p:sp>
        <p:nvSpPr>
          <p:cNvPr id="13" name="textruta 12">
            <a:extLst>
              <a:ext uri="{FF2B5EF4-FFF2-40B4-BE49-F238E27FC236}">
                <a16:creationId xmlns:a16="http://schemas.microsoft.com/office/drawing/2014/main" id="{F6A5BA5A-D6C9-7545-8909-ABF70E43747B}"/>
              </a:ext>
            </a:extLst>
          </p:cNvPr>
          <p:cNvSpPr txBox="1"/>
          <p:nvPr/>
        </p:nvSpPr>
        <p:spPr>
          <a:xfrm>
            <a:off x="6303825" y="2440921"/>
            <a:ext cx="33406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white"/>
                </a:solidFill>
                <a:effectLst/>
                <a:uLnTx/>
                <a:uFillTx/>
                <a:latin typeface="Arial"/>
                <a:ea typeface="+mn-ea"/>
                <a:cs typeface="+mn-cs"/>
              </a:rPr>
              <a:t>Patientgränssnitt</a:t>
            </a:r>
          </a:p>
        </p:txBody>
      </p:sp>
      <p:graphicFrame>
        <p:nvGraphicFramePr>
          <p:cNvPr id="5" name="Diagram 4" descr="Bild som visar att egenmonitorering kan komma in vid olika tillfällen i vårdprocessen utifrån patientens behov.">
            <a:extLst>
              <a:ext uri="{FF2B5EF4-FFF2-40B4-BE49-F238E27FC236}">
                <a16:creationId xmlns:a16="http://schemas.microsoft.com/office/drawing/2014/main" id="{367B25D5-BD2C-5F4D-BAC5-ED4F01167190}"/>
              </a:ext>
            </a:extLst>
          </p:cNvPr>
          <p:cNvGraphicFramePr/>
          <p:nvPr>
            <p:extLst>
              <p:ext uri="{D42A27DB-BD31-4B8C-83A1-F6EECF244321}">
                <p14:modId xmlns:p14="http://schemas.microsoft.com/office/powerpoint/2010/main" val="39745141"/>
              </p:ext>
            </p:extLst>
          </p:nvPr>
        </p:nvGraphicFramePr>
        <p:xfrm>
          <a:off x="664233" y="2133600"/>
          <a:ext cx="9900356" cy="3514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499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8013B1-D8A9-49D0-8646-01433BB8AB4E}"/>
              </a:ext>
            </a:extLst>
          </p:cNvPr>
          <p:cNvSpPr>
            <a:spLocks noGrp="1"/>
          </p:cNvSpPr>
          <p:nvPr>
            <p:ph type="title"/>
          </p:nvPr>
        </p:nvSpPr>
        <p:spPr>
          <a:xfrm>
            <a:off x="664233" y="581629"/>
            <a:ext cx="9609825" cy="1231392"/>
          </a:xfrm>
        </p:spPr>
        <p:txBody>
          <a:bodyPr/>
          <a:lstStyle/>
          <a:p>
            <a:r>
              <a:rPr lang="sv-SE" dirty="0"/>
              <a:t>Egenmonitorering i vårdprocessen</a:t>
            </a:r>
          </a:p>
        </p:txBody>
      </p:sp>
      <p:sp>
        <p:nvSpPr>
          <p:cNvPr id="6" name="textruta 5">
            <a:extLst>
              <a:ext uri="{FF2B5EF4-FFF2-40B4-BE49-F238E27FC236}">
                <a16:creationId xmlns:a16="http://schemas.microsoft.com/office/drawing/2014/main" id="{D953E9A6-B11F-CC47-8350-5592C31508D7}"/>
              </a:ext>
              <a:ext uri="{C183D7F6-B498-43B3-948B-1728B52AA6E4}">
                <adec:decorative xmlns:adec="http://schemas.microsoft.com/office/drawing/2017/decorative" val="1"/>
              </a:ext>
            </a:extLst>
          </p:cNvPr>
          <p:cNvSpPr txBox="1"/>
          <p:nvPr/>
        </p:nvSpPr>
        <p:spPr>
          <a:xfrm flipH="1">
            <a:off x="746531" y="1390611"/>
            <a:ext cx="6657158" cy="323165"/>
          </a:xfrm>
          <a:prstGeom prst="rect">
            <a:avLst/>
          </a:prstGeom>
          <a:noFill/>
        </p:spPr>
        <p:txBody>
          <a:bodyPr wrap="square" rtlCol="0">
            <a:spAutoFit/>
          </a:bodyPr>
          <a:lstStyle/>
          <a:p>
            <a:r>
              <a:rPr lang="sv-SE" sz="1500" i="1" dirty="0"/>
              <a:t>Patientfall: Kvinna 76 år, tidigare helt frisk, känner sig trött och andfådd. </a:t>
            </a:r>
          </a:p>
        </p:txBody>
      </p:sp>
      <p:graphicFrame>
        <p:nvGraphicFramePr>
          <p:cNvPr id="5" name="Diagram 4" descr="Bild som visar att egenmonitorering kan komma in vid olika tillfällen i vårdprocessen utifrån patientens behov.">
            <a:extLst>
              <a:ext uri="{FF2B5EF4-FFF2-40B4-BE49-F238E27FC236}">
                <a16:creationId xmlns:a16="http://schemas.microsoft.com/office/drawing/2014/main" id="{367B25D5-BD2C-5F4D-BAC5-ED4F01167190}"/>
              </a:ext>
            </a:extLst>
          </p:cNvPr>
          <p:cNvGraphicFramePr/>
          <p:nvPr>
            <p:extLst>
              <p:ext uri="{D42A27DB-BD31-4B8C-83A1-F6EECF244321}">
                <p14:modId xmlns:p14="http://schemas.microsoft.com/office/powerpoint/2010/main" val="3490083182"/>
              </p:ext>
            </p:extLst>
          </p:nvPr>
        </p:nvGraphicFramePr>
        <p:xfrm>
          <a:off x="664233" y="2902586"/>
          <a:ext cx="9964438" cy="1756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år 8">
            <a:extLst>
              <a:ext uri="{FF2B5EF4-FFF2-40B4-BE49-F238E27FC236}">
                <a16:creationId xmlns:a16="http://schemas.microsoft.com/office/drawing/2014/main" id="{319927A9-DFBE-3F48-A110-5B094B232ABB}"/>
              </a:ext>
              <a:ext uri="{C183D7F6-B498-43B3-948B-1728B52AA6E4}">
                <adec:decorative xmlns:adec="http://schemas.microsoft.com/office/drawing/2017/decorative" val="1"/>
              </a:ext>
            </a:extLst>
          </p:cNvPr>
          <p:cNvSpPr/>
          <p:nvPr/>
        </p:nvSpPr>
        <p:spPr>
          <a:xfrm rot="8146379">
            <a:off x="606405" y="2141517"/>
            <a:ext cx="1015336" cy="1060473"/>
          </a:xfrm>
          <a:prstGeom prst="teardrop">
            <a:avLst/>
          </a:prstGeom>
          <a:solidFill>
            <a:schemeClr val="accent4">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Tår 30">
            <a:extLst>
              <a:ext uri="{FF2B5EF4-FFF2-40B4-BE49-F238E27FC236}">
                <a16:creationId xmlns:a16="http://schemas.microsoft.com/office/drawing/2014/main" id="{C9BEB57B-7F7B-D543-ACCB-091319608D82}"/>
              </a:ext>
              <a:ext uri="{C183D7F6-B498-43B3-948B-1728B52AA6E4}">
                <adec:decorative xmlns:adec="http://schemas.microsoft.com/office/drawing/2017/decorative" val="1"/>
              </a:ext>
            </a:extLst>
          </p:cNvPr>
          <p:cNvSpPr/>
          <p:nvPr/>
        </p:nvSpPr>
        <p:spPr>
          <a:xfrm rot="18871849">
            <a:off x="561721" y="4494452"/>
            <a:ext cx="1200147" cy="1222741"/>
          </a:xfrm>
          <a:prstGeom prst="teardrop">
            <a:avLst/>
          </a:prstGeom>
          <a:solidFill>
            <a:schemeClr val="accent4">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textruta 12">
            <a:extLst>
              <a:ext uri="{FF2B5EF4-FFF2-40B4-BE49-F238E27FC236}">
                <a16:creationId xmlns:a16="http://schemas.microsoft.com/office/drawing/2014/main" id="{F6A5BA5A-D6C9-7545-8909-ABF70E43747B}"/>
              </a:ext>
              <a:ext uri="{C183D7F6-B498-43B3-948B-1728B52AA6E4}">
                <adec:decorative xmlns:adec="http://schemas.microsoft.com/office/drawing/2017/decorative" val="1"/>
              </a:ext>
            </a:extLst>
          </p:cNvPr>
          <p:cNvSpPr txBox="1"/>
          <p:nvPr/>
        </p:nvSpPr>
        <p:spPr>
          <a:xfrm>
            <a:off x="6303825" y="2440921"/>
            <a:ext cx="33406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white"/>
                </a:solidFill>
                <a:effectLst/>
                <a:uLnTx/>
                <a:uFillTx/>
                <a:latin typeface="Arial"/>
                <a:ea typeface="+mn-ea"/>
                <a:cs typeface="+mn-cs"/>
              </a:rPr>
              <a:t>Patientgränssnitt</a:t>
            </a:r>
          </a:p>
        </p:txBody>
      </p:sp>
      <p:sp>
        <p:nvSpPr>
          <p:cNvPr id="19" name="textruta 18">
            <a:extLst>
              <a:ext uri="{FF2B5EF4-FFF2-40B4-BE49-F238E27FC236}">
                <a16:creationId xmlns:a16="http://schemas.microsoft.com/office/drawing/2014/main" id="{C9B68752-0958-5242-B7FC-53B0E12CD5A3}"/>
              </a:ext>
              <a:ext uri="{C183D7F6-B498-43B3-948B-1728B52AA6E4}">
                <adec:decorative xmlns:adec="http://schemas.microsoft.com/office/drawing/2017/decorative" val="1"/>
              </a:ext>
            </a:extLst>
          </p:cNvPr>
          <p:cNvSpPr txBox="1"/>
          <p:nvPr/>
        </p:nvSpPr>
        <p:spPr>
          <a:xfrm flipH="1">
            <a:off x="593129" y="2282859"/>
            <a:ext cx="1041887" cy="938719"/>
          </a:xfrm>
          <a:prstGeom prst="rect">
            <a:avLst/>
          </a:prstGeom>
          <a:noFill/>
        </p:spPr>
        <p:txBody>
          <a:bodyPr wrap="square" rtlCol="0">
            <a:spAutoFit/>
          </a:bodyPr>
          <a:lstStyle/>
          <a:p>
            <a:pPr algn="ctr"/>
            <a:r>
              <a:rPr lang="sv-SE" sz="1100" dirty="0">
                <a:solidFill>
                  <a:schemeClr val="bg1"/>
                </a:solidFill>
              </a:rPr>
              <a:t>Patienten loggar in i sin </a:t>
            </a:r>
            <a:r>
              <a:rPr lang="sv-SE" sz="1100" dirty="0" err="1">
                <a:solidFill>
                  <a:schemeClr val="bg1"/>
                </a:solidFill>
              </a:rPr>
              <a:t>vårdapp</a:t>
            </a:r>
            <a:r>
              <a:rPr lang="sv-SE" sz="1100" dirty="0">
                <a:solidFill>
                  <a:schemeClr val="bg1"/>
                </a:solidFill>
              </a:rPr>
              <a:t> och svarar på symtom</a:t>
            </a:r>
          </a:p>
        </p:txBody>
      </p:sp>
      <p:sp>
        <p:nvSpPr>
          <p:cNvPr id="32" name="textruta 31">
            <a:extLst>
              <a:ext uri="{FF2B5EF4-FFF2-40B4-BE49-F238E27FC236}">
                <a16:creationId xmlns:a16="http://schemas.microsoft.com/office/drawing/2014/main" id="{A4545949-AC39-6F42-9D70-2FD50284408F}"/>
              </a:ext>
              <a:ext uri="{C183D7F6-B498-43B3-948B-1728B52AA6E4}">
                <adec:decorative xmlns:adec="http://schemas.microsoft.com/office/drawing/2017/decorative" val="1"/>
              </a:ext>
            </a:extLst>
          </p:cNvPr>
          <p:cNvSpPr txBox="1"/>
          <p:nvPr/>
        </p:nvSpPr>
        <p:spPr>
          <a:xfrm flipH="1">
            <a:off x="570058" y="4530689"/>
            <a:ext cx="1183471" cy="1107996"/>
          </a:xfrm>
          <a:prstGeom prst="rect">
            <a:avLst/>
          </a:prstGeom>
          <a:noFill/>
        </p:spPr>
        <p:txBody>
          <a:bodyPr wrap="square" rtlCol="0">
            <a:spAutoFit/>
          </a:bodyPr>
          <a:lstStyle/>
          <a:p>
            <a:pPr algn="ctr"/>
            <a:r>
              <a:rPr lang="sv-SE" sz="1100" dirty="0">
                <a:solidFill>
                  <a:schemeClr val="bg1"/>
                </a:solidFill>
              </a:rPr>
              <a:t>Patienten </a:t>
            </a:r>
            <a:r>
              <a:rPr lang="sv-SE" sz="1100" dirty="0" err="1">
                <a:solidFill>
                  <a:schemeClr val="bg1"/>
                </a:solidFill>
              </a:rPr>
              <a:t>rekommen</a:t>
            </a:r>
            <a:r>
              <a:rPr lang="sv-SE" sz="1100" dirty="0">
                <a:solidFill>
                  <a:schemeClr val="bg1"/>
                </a:solidFill>
              </a:rPr>
              <a:t>-deras att boka ett digitalt möte med sin vårdcentral</a:t>
            </a:r>
          </a:p>
        </p:txBody>
      </p:sp>
      <p:sp>
        <p:nvSpPr>
          <p:cNvPr id="33" name="Tår 32">
            <a:extLst>
              <a:ext uri="{FF2B5EF4-FFF2-40B4-BE49-F238E27FC236}">
                <a16:creationId xmlns:a16="http://schemas.microsoft.com/office/drawing/2014/main" id="{5C895FE7-472C-1B4A-85DD-12B7A470CA9D}"/>
              </a:ext>
              <a:ext uri="{C183D7F6-B498-43B3-948B-1728B52AA6E4}">
                <adec:decorative xmlns:adec="http://schemas.microsoft.com/office/drawing/2017/decorative" val="1"/>
              </a:ext>
            </a:extLst>
          </p:cNvPr>
          <p:cNvSpPr/>
          <p:nvPr/>
        </p:nvSpPr>
        <p:spPr>
          <a:xfrm rot="18871849">
            <a:off x="2399690" y="4537201"/>
            <a:ext cx="1267806" cy="1252295"/>
          </a:xfrm>
          <a:prstGeom prst="teardrop">
            <a:avLst/>
          </a:prstGeom>
          <a:solidFill>
            <a:schemeClr val="accent4">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4" name="textruta 33">
            <a:extLst>
              <a:ext uri="{FF2B5EF4-FFF2-40B4-BE49-F238E27FC236}">
                <a16:creationId xmlns:a16="http://schemas.microsoft.com/office/drawing/2014/main" id="{B09A23C8-6DA4-3E4A-800E-5E4A8AC28CC9}"/>
              </a:ext>
              <a:ext uri="{C183D7F6-B498-43B3-948B-1728B52AA6E4}">
                <adec:decorative xmlns:adec="http://schemas.microsoft.com/office/drawing/2017/decorative" val="1"/>
              </a:ext>
            </a:extLst>
          </p:cNvPr>
          <p:cNvSpPr txBox="1"/>
          <p:nvPr/>
        </p:nvSpPr>
        <p:spPr>
          <a:xfrm flipH="1">
            <a:off x="2479522" y="4542566"/>
            <a:ext cx="1099420" cy="1277273"/>
          </a:xfrm>
          <a:prstGeom prst="rect">
            <a:avLst/>
          </a:prstGeom>
          <a:noFill/>
        </p:spPr>
        <p:txBody>
          <a:bodyPr wrap="square" rtlCol="0">
            <a:spAutoFit/>
          </a:bodyPr>
          <a:lstStyle/>
          <a:p>
            <a:pPr algn="ctr"/>
            <a:r>
              <a:rPr lang="sv-SE" sz="1100" dirty="0">
                <a:solidFill>
                  <a:schemeClr val="bg1"/>
                </a:solidFill>
              </a:rPr>
              <a:t>Patienten berättar för en sjuksköterska om sin oro och symtom.</a:t>
            </a:r>
          </a:p>
          <a:p>
            <a:pPr algn="ctr"/>
            <a:r>
              <a:rPr lang="sv-SE" sz="1100" dirty="0">
                <a:solidFill>
                  <a:schemeClr val="bg1"/>
                </a:solidFill>
              </a:rPr>
              <a:t>Läkarbesök bokas</a:t>
            </a:r>
          </a:p>
        </p:txBody>
      </p:sp>
      <p:sp>
        <p:nvSpPr>
          <p:cNvPr id="35" name="Tår 34">
            <a:extLst>
              <a:ext uri="{FF2B5EF4-FFF2-40B4-BE49-F238E27FC236}">
                <a16:creationId xmlns:a16="http://schemas.microsoft.com/office/drawing/2014/main" id="{8AD6DDA4-8847-AC4D-B21F-3967AF0829A0}"/>
              </a:ext>
              <a:ext uri="{C183D7F6-B498-43B3-948B-1728B52AA6E4}">
                <adec:decorative xmlns:adec="http://schemas.microsoft.com/office/drawing/2017/decorative" val="1"/>
              </a:ext>
            </a:extLst>
          </p:cNvPr>
          <p:cNvSpPr/>
          <p:nvPr/>
        </p:nvSpPr>
        <p:spPr>
          <a:xfrm rot="18871849">
            <a:off x="4001255" y="4612419"/>
            <a:ext cx="1609269" cy="1648526"/>
          </a:xfrm>
          <a:prstGeom prst="teardrop">
            <a:avLst/>
          </a:prstGeom>
          <a:solidFill>
            <a:schemeClr val="accent4">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6" name="textruta 35">
            <a:extLst>
              <a:ext uri="{FF2B5EF4-FFF2-40B4-BE49-F238E27FC236}">
                <a16:creationId xmlns:a16="http://schemas.microsoft.com/office/drawing/2014/main" id="{2C81058E-6ED3-7A40-A21B-0CD913239EE1}"/>
              </a:ext>
              <a:ext uri="{C183D7F6-B498-43B3-948B-1728B52AA6E4}">
                <adec:decorative xmlns:adec="http://schemas.microsoft.com/office/drawing/2017/decorative" val="1"/>
              </a:ext>
            </a:extLst>
          </p:cNvPr>
          <p:cNvSpPr txBox="1"/>
          <p:nvPr/>
        </p:nvSpPr>
        <p:spPr>
          <a:xfrm flipH="1">
            <a:off x="4075110" y="4537225"/>
            <a:ext cx="1422523" cy="1615827"/>
          </a:xfrm>
          <a:prstGeom prst="rect">
            <a:avLst/>
          </a:prstGeom>
          <a:noFill/>
        </p:spPr>
        <p:txBody>
          <a:bodyPr wrap="square" rtlCol="0">
            <a:spAutoFit/>
          </a:bodyPr>
          <a:lstStyle/>
          <a:p>
            <a:pPr algn="ctr"/>
            <a:r>
              <a:rPr lang="sv-SE" sz="1100" dirty="0">
                <a:solidFill>
                  <a:schemeClr val="bg1"/>
                </a:solidFill>
              </a:rPr>
              <a:t>Anamnes, undersökning, provtagning visar högt blodtryck och lätt nedsatt pumpförmåga. Patienten sätts in på betablockerare och </a:t>
            </a:r>
            <a:r>
              <a:rPr lang="sv-SE" sz="1100" dirty="0" err="1">
                <a:solidFill>
                  <a:schemeClr val="bg1"/>
                </a:solidFill>
              </a:rPr>
              <a:t>diuretika</a:t>
            </a:r>
            <a:endParaRPr lang="sv-SE" sz="1100" dirty="0">
              <a:solidFill>
                <a:schemeClr val="bg1"/>
              </a:solidFill>
            </a:endParaRPr>
          </a:p>
        </p:txBody>
      </p:sp>
      <p:sp>
        <p:nvSpPr>
          <p:cNvPr id="25" name="Tår 24">
            <a:extLst>
              <a:ext uri="{FF2B5EF4-FFF2-40B4-BE49-F238E27FC236}">
                <a16:creationId xmlns:a16="http://schemas.microsoft.com/office/drawing/2014/main" id="{7CDC7816-9A6E-9547-B75A-BE550B7521FD}"/>
              </a:ext>
              <a:ext uri="{C183D7F6-B498-43B3-948B-1728B52AA6E4}">
                <adec:decorative xmlns:adec="http://schemas.microsoft.com/office/drawing/2017/decorative" val="1"/>
              </a:ext>
            </a:extLst>
          </p:cNvPr>
          <p:cNvSpPr/>
          <p:nvPr/>
        </p:nvSpPr>
        <p:spPr>
          <a:xfrm rot="8146379">
            <a:off x="5835544" y="1933738"/>
            <a:ext cx="1200147" cy="1222741"/>
          </a:xfrm>
          <a:prstGeom prst="teardrop">
            <a:avLst/>
          </a:prstGeom>
          <a:solidFill>
            <a:schemeClr val="accent4">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textruta 25">
            <a:extLst>
              <a:ext uri="{FF2B5EF4-FFF2-40B4-BE49-F238E27FC236}">
                <a16:creationId xmlns:a16="http://schemas.microsoft.com/office/drawing/2014/main" id="{43BC4C3B-C38C-0748-A244-ADA05E99192D}"/>
              </a:ext>
              <a:ext uri="{C183D7F6-B498-43B3-948B-1728B52AA6E4}">
                <adec:decorative xmlns:adec="http://schemas.microsoft.com/office/drawing/2017/decorative" val="1"/>
              </a:ext>
            </a:extLst>
          </p:cNvPr>
          <p:cNvSpPr txBox="1"/>
          <p:nvPr/>
        </p:nvSpPr>
        <p:spPr>
          <a:xfrm flipH="1">
            <a:off x="5825381" y="2004535"/>
            <a:ext cx="1220471" cy="1107996"/>
          </a:xfrm>
          <a:prstGeom prst="rect">
            <a:avLst/>
          </a:prstGeom>
          <a:noFill/>
        </p:spPr>
        <p:txBody>
          <a:bodyPr wrap="square" rtlCol="0">
            <a:spAutoFit/>
          </a:bodyPr>
          <a:lstStyle/>
          <a:p>
            <a:pPr algn="ctr"/>
            <a:r>
              <a:rPr lang="sv-SE" sz="1100" dirty="0">
                <a:solidFill>
                  <a:schemeClr val="bg1"/>
                </a:solidFill>
              </a:rPr>
              <a:t>Vid </a:t>
            </a:r>
          </a:p>
          <a:p>
            <a:pPr algn="ctr"/>
            <a:r>
              <a:rPr lang="sv-SE" sz="1100" dirty="0">
                <a:solidFill>
                  <a:schemeClr val="bg1"/>
                </a:solidFill>
              </a:rPr>
              <a:t>återbesöket känner sig patienten bättre men fortfarande andfådd.</a:t>
            </a:r>
          </a:p>
        </p:txBody>
      </p:sp>
      <p:sp>
        <p:nvSpPr>
          <p:cNvPr id="37" name="Tår 36">
            <a:extLst>
              <a:ext uri="{FF2B5EF4-FFF2-40B4-BE49-F238E27FC236}">
                <a16:creationId xmlns:a16="http://schemas.microsoft.com/office/drawing/2014/main" id="{DB819CDE-E6B0-3A45-9E21-EBB7E5AECA5D}"/>
              </a:ext>
              <a:ext uri="{C183D7F6-B498-43B3-948B-1728B52AA6E4}">
                <adec:decorative xmlns:adec="http://schemas.microsoft.com/office/drawing/2017/decorative" val="1"/>
              </a:ext>
            </a:extLst>
          </p:cNvPr>
          <p:cNvSpPr/>
          <p:nvPr/>
        </p:nvSpPr>
        <p:spPr>
          <a:xfrm rot="18871849">
            <a:off x="7549065" y="4549887"/>
            <a:ext cx="1267806" cy="1252295"/>
          </a:xfrm>
          <a:prstGeom prst="teardrop">
            <a:avLst/>
          </a:prstGeom>
          <a:solidFill>
            <a:schemeClr val="accent4">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8" name="textruta 37">
            <a:extLst>
              <a:ext uri="{FF2B5EF4-FFF2-40B4-BE49-F238E27FC236}">
                <a16:creationId xmlns:a16="http://schemas.microsoft.com/office/drawing/2014/main" id="{0D136205-F4ED-784C-9AA8-86AD04021EE9}"/>
              </a:ext>
              <a:ext uri="{C183D7F6-B498-43B3-948B-1728B52AA6E4}">
                <adec:decorative xmlns:adec="http://schemas.microsoft.com/office/drawing/2017/decorative" val="1"/>
              </a:ext>
            </a:extLst>
          </p:cNvPr>
          <p:cNvSpPr txBox="1"/>
          <p:nvPr/>
        </p:nvSpPr>
        <p:spPr>
          <a:xfrm flipH="1">
            <a:off x="7514374" y="4491210"/>
            <a:ext cx="1337187" cy="1277273"/>
          </a:xfrm>
          <a:prstGeom prst="rect">
            <a:avLst/>
          </a:prstGeom>
          <a:noFill/>
        </p:spPr>
        <p:txBody>
          <a:bodyPr wrap="square" rtlCol="0">
            <a:spAutoFit/>
          </a:bodyPr>
          <a:lstStyle/>
          <a:p>
            <a:pPr algn="ctr"/>
            <a:r>
              <a:rPr lang="sv-SE" sz="1100" dirty="0">
                <a:solidFill>
                  <a:schemeClr val="bg1"/>
                </a:solidFill>
              </a:rPr>
              <a:t>Egen-</a:t>
            </a:r>
          </a:p>
          <a:p>
            <a:pPr algn="ctr"/>
            <a:r>
              <a:rPr lang="sv-SE" sz="1100" dirty="0">
                <a:solidFill>
                  <a:schemeClr val="bg1"/>
                </a:solidFill>
              </a:rPr>
              <a:t>monitorering initieras för att patient och vårdgivare ska kunna följa symtomen</a:t>
            </a:r>
          </a:p>
        </p:txBody>
      </p:sp>
      <p:sp>
        <p:nvSpPr>
          <p:cNvPr id="29" name="Tår 28">
            <a:extLst>
              <a:ext uri="{FF2B5EF4-FFF2-40B4-BE49-F238E27FC236}">
                <a16:creationId xmlns:a16="http://schemas.microsoft.com/office/drawing/2014/main" id="{231BA213-1935-3A45-AEFE-043D1B0C0570}"/>
              </a:ext>
              <a:ext uri="{C183D7F6-B498-43B3-948B-1728B52AA6E4}">
                <adec:decorative xmlns:adec="http://schemas.microsoft.com/office/drawing/2017/decorative" val="1"/>
              </a:ext>
            </a:extLst>
          </p:cNvPr>
          <p:cNvSpPr/>
          <p:nvPr/>
        </p:nvSpPr>
        <p:spPr>
          <a:xfrm rot="8146379">
            <a:off x="9221462" y="1928264"/>
            <a:ext cx="1200147" cy="1222741"/>
          </a:xfrm>
          <a:prstGeom prst="teardrop">
            <a:avLst/>
          </a:prstGeom>
          <a:solidFill>
            <a:schemeClr val="accent4">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0" name="textruta 29">
            <a:extLst>
              <a:ext uri="{FF2B5EF4-FFF2-40B4-BE49-F238E27FC236}">
                <a16:creationId xmlns:a16="http://schemas.microsoft.com/office/drawing/2014/main" id="{DA7E774D-0BF0-4A48-9A96-9EFC924F6F2A}"/>
              </a:ext>
              <a:ext uri="{C183D7F6-B498-43B3-948B-1728B52AA6E4}">
                <adec:decorative xmlns:adec="http://schemas.microsoft.com/office/drawing/2017/decorative" val="1"/>
              </a:ext>
            </a:extLst>
          </p:cNvPr>
          <p:cNvSpPr txBox="1"/>
          <p:nvPr/>
        </p:nvSpPr>
        <p:spPr>
          <a:xfrm flipH="1">
            <a:off x="9179702" y="2144155"/>
            <a:ext cx="1310492" cy="938719"/>
          </a:xfrm>
          <a:prstGeom prst="rect">
            <a:avLst/>
          </a:prstGeom>
          <a:noFill/>
        </p:spPr>
        <p:txBody>
          <a:bodyPr wrap="square" rtlCol="0">
            <a:spAutoFit/>
          </a:bodyPr>
          <a:lstStyle/>
          <a:p>
            <a:pPr algn="ctr"/>
            <a:r>
              <a:rPr lang="sv-SE" sz="1100" dirty="0">
                <a:solidFill>
                  <a:schemeClr val="bg1"/>
                </a:solidFill>
              </a:rPr>
              <a:t>Vårdgivare </a:t>
            </a:r>
            <a:br>
              <a:rPr lang="sv-SE" sz="1100" dirty="0">
                <a:solidFill>
                  <a:schemeClr val="bg1"/>
                </a:solidFill>
              </a:rPr>
            </a:br>
            <a:r>
              <a:rPr lang="sv-SE" sz="1100" dirty="0">
                <a:solidFill>
                  <a:schemeClr val="bg1"/>
                </a:solidFill>
              </a:rPr>
              <a:t>ser att symtomen inte förbättras. Remiss till kardiolog.</a:t>
            </a:r>
          </a:p>
        </p:txBody>
      </p:sp>
    </p:spTree>
    <p:extLst>
      <p:ext uri="{BB962C8B-B14F-4D97-AF65-F5344CB8AC3E}">
        <p14:creationId xmlns:p14="http://schemas.microsoft.com/office/powerpoint/2010/main" val="144120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DECEDF-A04F-7C44-A645-51B1FEDF29FF}"/>
              </a:ext>
            </a:extLst>
          </p:cNvPr>
          <p:cNvSpPr>
            <a:spLocks noGrp="1"/>
          </p:cNvSpPr>
          <p:nvPr>
            <p:ph type="title"/>
          </p:nvPr>
        </p:nvSpPr>
        <p:spPr>
          <a:xfrm>
            <a:off x="644397" y="862670"/>
            <a:ext cx="10692466" cy="1231392"/>
          </a:xfrm>
        </p:spPr>
        <p:txBody>
          <a:bodyPr/>
          <a:lstStyle/>
          <a:p>
            <a:r>
              <a:rPr lang="sv-SE" i="1" dirty="0"/>
              <a:t>En</a:t>
            </a:r>
            <a:r>
              <a:rPr lang="sv-SE" dirty="0"/>
              <a:t> ingång för patienten</a:t>
            </a:r>
          </a:p>
        </p:txBody>
      </p:sp>
      <p:pic>
        <p:nvPicPr>
          <p:cNvPr id="3" name="Platshållare för innehåll 9">
            <a:extLst>
              <a:ext uri="{FF2B5EF4-FFF2-40B4-BE49-F238E27FC236}">
                <a16:creationId xmlns:a16="http://schemas.microsoft.com/office/drawing/2014/main" id="{9071786A-8EFA-D44A-A853-4A024547855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8032" y="3200423"/>
            <a:ext cx="1365689" cy="1365689"/>
          </a:xfrm>
          <a:prstGeom prst="rect">
            <a:avLst/>
          </a:prstGeom>
        </p:spPr>
      </p:pic>
      <p:sp>
        <p:nvSpPr>
          <p:cNvPr id="12" name="textruta 11">
            <a:extLst>
              <a:ext uri="{FF2B5EF4-FFF2-40B4-BE49-F238E27FC236}">
                <a16:creationId xmlns:a16="http://schemas.microsoft.com/office/drawing/2014/main" id="{DFA210A6-1FA0-CA4A-B2C0-8F7D629AB228}"/>
              </a:ext>
            </a:extLst>
          </p:cNvPr>
          <p:cNvSpPr txBox="1"/>
          <p:nvPr/>
        </p:nvSpPr>
        <p:spPr>
          <a:xfrm>
            <a:off x="1144595" y="4600746"/>
            <a:ext cx="1469126" cy="338554"/>
          </a:xfrm>
          <a:prstGeom prst="rect">
            <a:avLst/>
          </a:prstGeom>
          <a:noFill/>
        </p:spPr>
        <p:txBody>
          <a:bodyPr wrap="square" rtlCol="0">
            <a:spAutoFit/>
          </a:bodyPr>
          <a:lstStyle/>
          <a:p>
            <a:pPr algn="ctr"/>
            <a:r>
              <a:rPr lang="sv-SE" sz="1600" dirty="0"/>
              <a:t>Digital ingång</a:t>
            </a:r>
          </a:p>
        </p:txBody>
      </p:sp>
      <p:pic>
        <p:nvPicPr>
          <p:cNvPr id="18" name="Bild 17">
            <a:extLst>
              <a:ext uri="{FF2B5EF4-FFF2-40B4-BE49-F238E27FC236}">
                <a16:creationId xmlns:a16="http://schemas.microsoft.com/office/drawing/2014/main" id="{62187D72-47EA-B349-85CE-C88172F6674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12111" y="3200423"/>
            <a:ext cx="1365689" cy="1365689"/>
          </a:xfrm>
          <a:prstGeom prst="rect">
            <a:avLst/>
          </a:prstGeom>
        </p:spPr>
      </p:pic>
      <p:sp>
        <p:nvSpPr>
          <p:cNvPr id="19" name="textruta 18">
            <a:extLst>
              <a:ext uri="{FF2B5EF4-FFF2-40B4-BE49-F238E27FC236}">
                <a16:creationId xmlns:a16="http://schemas.microsoft.com/office/drawing/2014/main" id="{A9131CEF-7B27-2F43-94BB-99D90B0A5006}"/>
              </a:ext>
            </a:extLst>
          </p:cNvPr>
          <p:cNvSpPr txBox="1"/>
          <p:nvPr/>
        </p:nvSpPr>
        <p:spPr>
          <a:xfrm>
            <a:off x="3060392" y="4600746"/>
            <a:ext cx="1469126" cy="830997"/>
          </a:xfrm>
          <a:prstGeom prst="rect">
            <a:avLst/>
          </a:prstGeom>
          <a:noFill/>
        </p:spPr>
        <p:txBody>
          <a:bodyPr wrap="square" rtlCol="0">
            <a:spAutoFit/>
          </a:bodyPr>
          <a:lstStyle/>
          <a:p>
            <a:pPr algn="ctr"/>
            <a:r>
              <a:rPr lang="sv-SE" sz="1600" dirty="0"/>
              <a:t>Meny med tillgängliga tjänster</a:t>
            </a:r>
          </a:p>
        </p:txBody>
      </p:sp>
      <p:sp>
        <p:nvSpPr>
          <p:cNvPr id="97" name="textruta 96">
            <a:extLst>
              <a:ext uri="{FF2B5EF4-FFF2-40B4-BE49-F238E27FC236}">
                <a16:creationId xmlns:a16="http://schemas.microsoft.com/office/drawing/2014/main" id="{0722046E-F6E4-864C-8AA0-29FF11237B09}"/>
              </a:ext>
            </a:extLst>
          </p:cNvPr>
          <p:cNvSpPr txBox="1"/>
          <p:nvPr/>
        </p:nvSpPr>
        <p:spPr>
          <a:xfrm>
            <a:off x="7213732" y="2521914"/>
            <a:ext cx="2226468" cy="338554"/>
          </a:xfrm>
          <a:prstGeom prst="rect">
            <a:avLst/>
          </a:prstGeom>
          <a:noFill/>
        </p:spPr>
        <p:txBody>
          <a:bodyPr wrap="square" rtlCol="0">
            <a:spAutoFit/>
          </a:bodyPr>
          <a:lstStyle/>
          <a:p>
            <a:pPr algn="ctr"/>
            <a:r>
              <a:rPr lang="sv-SE" sz="1600" dirty="0"/>
              <a:t>Chat med vårdkontakt</a:t>
            </a:r>
          </a:p>
        </p:txBody>
      </p:sp>
      <p:sp>
        <p:nvSpPr>
          <p:cNvPr id="96" name="textruta 95">
            <a:extLst>
              <a:ext uri="{FF2B5EF4-FFF2-40B4-BE49-F238E27FC236}">
                <a16:creationId xmlns:a16="http://schemas.microsoft.com/office/drawing/2014/main" id="{6DC65A81-973C-B540-ABA4-DC6498E85514}"/>
              </a:ext>
            </a:extLst>
          </p:cNvPr>
          <p:cNvSpPr txBox="1"/>
          <p:nvPr/>
        </p:nvSpPr>
        <p:spPr>
          <a:xfrm>
            <a:off x="7213732" y="3316160"/>
            <a:ext cx="1804437" cy="338554"/>
          </a:xfrm>
          <a:prstGeom prst="rect">
            <a:avLst/>
          </a:prstGeom>
          <a:noFill/>
        </p:spPr>
        <p:txBody>
          <a:bodyPr wrap="square" rtlCol="0">
            <a:spAutoFit/>
          </a:bodyPr>
          <a:lstStyle/>
          <a:p>
            <a:pPr algn="ctr"/>
            <a:r>
              <a:rPr lang="sv-SE" sz="1600" dirty="0"/>
              <a:t>Digitalt </a:t>
            </a:r>
            <a:r>
              <a:rPr lang="sv-SE" sz="1600" dirty="0" err="1"/>
              <a:t>vårdmöte</a:t>
            </a:r>
            <a:endParaRPr lang="sv-SE" sz="1600" dirty="0"/>
          </a:p>
        </p:txBody>
      </p:sp>
      <p:sp>
        <p:nvSpPr>
          <p:cNvPr id="100" name="textruta 99">
            <a:extLst>
              <a:ext uri="{FF2B5EF4-FFF2-40B4-BE49-F238E27FC236}">
                <a16:creationId xmlns:a16="http://schemas.microsoft.com/office/drawing/2014/main" id="{43AEDC8D-FD81-E64D-83BF-4035B1A6AC60}"/>
              </a:ext>
            </a:extLst>
          </p:cNvPr>
          <p:cNvSpPr txBox="1"/>
          <p:nvPr/>
        </p:nvSpPr>
        <p:spPr>
          <a:xfrm>
            <a:off x="7270806" y="4061762"/>
            <a:ext cx="2879876" cy="338554"/>
          </a:xfrm>
          <a:prstGeom prst="rect">
            <a:avLst/>
          </a:prstGeom>
          <a:noFill/>
        </p:spPr>
        <p:txBody>
          <a:bodyPr wrap="square" rtlCol="0">
            <a:spAutoFit/>
          </a:bodyPr>
          <a:lstStyle/>
          <a:p>
            <a:r>
              <a:rPr lang="sv-SE" sz="1600" dirty="0"/>
              <a:t>Pågående/ planerad vård</a:t>
            </a:r>
          </a:p>
        </p:txBody>
      </p:sp>
      <p:sp>
        <p:nvSpPr>
          <p:cNvPr id="99" name="textruta 98">
            <a:extLst>
              <a:ext uri="{FF2B5EF4-FFF2-40B4-BE49-F238E27FC236}">
                <a16:creationId xmlns:a16="http://schemas.microsoft.com/office/drawing/2014/main" id="{F7F19702-FF1A-F64A-AF65-76E117E1C055}"/>
              </a:ext>
            </a:extLst>
          </p:cNvPr>
          <p:cNvSpPr txBox="1"/>
          <p:nvPr/>
        </p:nvSpPr>
        <p:spPr>
          <a:xfrm>
            <a:off x="7213732" y="4767694"/>
            <a:ext cx="1956286" cy="338554"/>
          </a:xfrm>
          <a:prstGeom prst="rect">
            <a:avLst/>
          </a:prstGeom>
          <a:noFill/>
        </p:spPr>
        <p:txBody>
          <a:bodyPr wrap="square" rtlCol="0">
            <a:spAutoFit/>
          </a:bodyPr>
          <a:lstStyle/>
          <a:p>
            <a:pPr algn="ctr"/>
            <a:r>
              <a:rPr lang="sv-SE" sz="1600" dirty="0"/>
              <a:t>Egenmonitorering</a:t>
            </a:r>
          </a:p>
        </p:txBody>
      </p:sp>
      <p:pic>
        <p:nvPicPr>
          <p:cNvPr id="21" name="Bild 20">
            <a:extLst>
              <a:ext uri="{FF2B5EF4-FFF2-40B4-BE49-F238E27FC236}">
                <a16:creationId xmlns:a16="http://schemas.microsoft.com/office/drawing/2014/main" id="{249D3078-C622-3749-8779-BDA80FDD965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08898" y="3677731"/>
            <a:ext cx="411071" cy="411071"/>
          </a:xfrm>
          <a:prstGeom prst="rect">
            <a:avLst/>
          </a:prstGeom>
        </p:spPr>
      </p:pic>
      <p:pic>
        <p:nvPicPr>
          <p:cNvPr id="32" name="Bild 31">
            <a:extLst>
              <a:ext uri="{FF2B5EF4-FFF2-40B4-BE49-F238E27FC236}">
                <a16:creationId xmlns:a16="http://schemas.microsoft.com/office/drawing/2014/main" id="{661EC5F5-A912-EE47-BC1B-1637CA5C194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83162" y="3469043"/>
            <a:ext cx="219203" cy="219203"/>
          </a:xfrm>
          <a:prstGeom prst="rect">
            <a:avLst/>
          </a:prstGeom>
        </p:spPr>
      </p:pic>
      <p:pic>
        <p:nvPicPr>
          <p:cNvPr id="36" name="Bild 35">
            <a:extLst>
              <a:ext uri="{FF2B5EF4-FFF2-40B4-BE49-F238E27FC236}">
                <a16:creationId xmlns:a16="http://schemas.microsoft.com/office/drawing/2014/main" id="{F10F82E7-4DD3-5542-B4F2-B846ACE2FED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48681" y="3571406"/>
            <a:ext cx="902043" cy="914400"/>
          </a:xfrm>
          <a:prstGeom prst="rect">
            <a:avLst/>
          </a:prstGeom>
        </p:spPr>
      </p:pic>
      <p:cxnSp>
        <p:nvCxnSpPr>
          <p:cNvPr id="38" name="Rak 37">
            <a:extLst>
              <a:ext uri="{FF2B5EF4-FFF2-40B4-BE49-F238E27FC236}">
                <a16:creationId xmlns:a16="http://schemas.microsoft.com/office/drawing/2014/main" id="{A95C64CF-75DD-7C48-A90E-9FC16569FB95}"/>
              </a:ext>
              <a:ext uri="{C183D7F6-B498-43B3-948B-1728B52AA6E4}">
                <adec:decorative xmlns:adec="http://schemas.microsoft.com/office/drawing/2017/decorative" val="1"/>
              </a:ext>
            </a:extLst>
          </p:cNvPr>
          <p:cNvCxnSpPr/>
          <p:nvPr/>
        </p:nvCxnSpPr>
        <p:spPr>
          <a:xfrm>
            <a:off x="3541765" y="3658714"/>
            <a:ext cx="506627"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
        <p:nvSpPr>
          <p:cNvPr id="55" name="Ellips 54">
            <a:extLst>
              <a:ext uri="{FF2B5EF4-FFF2-40B4-BE49-F238E27FC236}">
                <a16:creationId xmlns:a16="http://schemas.microsoft.com/office/drawing/2014/main" id="{2396B92B-15FE-854F-90BD-4CD3B5828534}"/>
              </a:ext>
              <a:ext uri="{C183D7F6-B498-43B3-948B-1728B52AA6E4}">
                <adec:decorative xmlns:adec="http://schemas.microsoft.com/office/drawing/2017/decorative" val="1"/>
              </a:ext>
            </a:extLst>
          </p:cNvPr>
          <p:cNvSpPr/>
          <p:nvPr/>
        </p:nvSpPr>
        <p:spPr>
          <a:xfrm>
            <a:off x="1729158" y="2835897"/>
            <a:ext cx="390811" cy="364524"/>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1</a:t>
            </a:r>
          </a:p>
        </p:txBody>
      </p:sp>
      <p:sp>
        <p:nvSpPr>
          <p:cNvPr id="57" name="Ellips 56">
            <a:extLst>
              <a:ext uri="{FF2B5EF4-FFF2-40B4-BE49-F238E27FC236}">
                <a16:creationId xmlns:a16="http://schemas.microsoft.com/office/drawing/2014/main" id="{2463224A-AEF6-6A41-BAE2-BB6F866A6636}"/>
              </a:ext>
              <a:ext uri="{C183D7F6-B498-43B3-948B-1728B52AA6E4}">
                <adec:decorative xmlns:adec="http://schemas.microsoft.com/office/drawing/2017/decorative" val="1"/>
              </a:ext>
            </a:extLst>
          </p:cNvPr>
          <p:cNvSpPr/>
          <p:nvPr/>
        </p:nvSpPr>
        <p:spPr>
          <a:xfrm>
            <a:off x="3597357" y="2845578"/>
            <a:ext cx="390811" cy="364524"/>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2</a:t>
            </a:r>
          </a:p>
        </p:txBody>
      </p:sp>
      <p:sp>
        <p:nvSpPr>
          <p:cNvPr id="58" name="Ellips 57">
            <a:extLst>
              <a:ext uri="{FF2B5EF4-FFF2-40B4-BE49-F238E27FC236}">
                <a16:creationId xmlns:a16="http://schemas.microsoft.com/office/drawing/2014/main" id="{C3180C17-5E9A-834E-8139-CE2CC7EBBBFC}"/>
              </a:ext>
              <a:ext uri="{C183D7F6-B498-43B3-948B-1728B52AA6E4}">
                <adec:decorative xmlns:adec="http://schemas.microsoft.com/office/drawing/2017/decorative" val="1"/>
              </a:ext>
            </a:extLst>
          </p:cNvPr>
          <p:cNvSpPr/>
          <p:nvPr/>
        </p:nvSpPr>
        <p:spPr>
          <a:xfrm>
            <a:off x="5792043" y="2494122"/>
            <a:ext cx="390811" cy="364524"/>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3</a:t>
            </a:r>
          </a:p>
        </p:txBody>
      </p:sp>
      <p:sp>
        <p:nvSpPr>
          <p:cNvPr id="59" name="Ellips 58">
            <a:extLst>
              <a:ext uri="{FF2B5EF4-FFF2-40B4-BE49-F238E27FC236}">
                <a16:creationId xmlns:a16="http://schemas.microsoft.com/office/drawing/2014/main" id="{818B2D93-2263-7241-AC58-BF96024385E4}"/>
              </a:ext>
              <a:ext uri="{C183D7F6-B498-43B3-948B-1728B52AA6E4}">
                <adec:decorative xmlns:adec="http://schemas.microsoft.com/office/drawing/2017/decorative" val="1"/>
              </a:ext>
            </a:extLst>
          </p:cNvPr>
          <p:cNvSpPr/>
          <p:nvPr/>
        </p:nvSpPr>
        <p:spPr>
          <a:xfrm>
            <a:off x="5795225" y="3298946"/>
            <a:ext cx="390811" cy="364524"/>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4</a:t>
            </a:r>
          </a:p>
        </p:txBody>
      </p:sp>
      <p:sp>
        <p:nvSpPr>
          <p:cNvPr id="60" name="Ellips 59">
            <a:extLst>
              <a:ext uri="{FF2B5EF4-FFF2-40B4-BE49-F238E27FC236}">
                <a16:creationId xmlns:a16="http://schemas.microsoft.com/office/drawing/2014/main" id="{6AC898E1-79DB-634C-BEB8-724075F47040}"/>
              </a:ext>
              <a:ext uri="{C183D7F6-B498-43B3-948B-1728B52AA6E4}">
                <adec:decorative xmlns:adec="http://schemas.microsoft.com/office/drawing/2017/decorative" val="1"/>
              </a:ext>
            </a:extLst>
          </p:cNvPr>
          <p:cNvSpPr/>
          <p:nvPr/>
        </p:nvSpPr>
        <p:spPr>
          <a:xfrm>
            <a:off x="5785987" y="4087788"/>
            <a:ext cx="390811" cy="364524"/>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5    </a:t>
            </a:r>
          </a:p>
        </p:txBody>
      </p:sp>
      <p:sp>
        <p:nvSpPr>
          <p:cNvPr id="61" name="Ellips 60">
            <a:extLst>
              <a:ext uri="{FF2B5EF4-FFF2-40B4-BE49-F238E27FC236}">
                <a16:creationId xmlns:a16="http://schemas.microsoft.com/office/drawing/2014/main" id="{637504BE-B31B-F740-8D97-9B7EAF2A457F}"/>
              </a:ext>
              <a:ext uri="{C183D7F6-B498-43B3-948B-1728B52AA6E4}">
                <adec:decorative xmlns:adec="http://schemas.microsoft.com/office/drawing/2017/decorative" val="1"/>
              </a:ext>
            </a:extLst>
          </p:cNvPr>
          <p:cNvSpPr/>
          <p:nvPr/>
        </p:nvSpPr>
        <p:spPr>
          <a:xfrm>
            <a:off x="5798276" y="4810646"/>
            <a:ext cx="390811" cy="364524"/>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6</a:t>
            </a:r>
          </a:p>
        </p:txBody>
      </p:sp>
      <p:cxnSp>
        <p:nvCxnSpPr>
          <p:cNvPr id="63" name="Rak pil 62">
            <a:extLst>
              <a:ext uri="{FF2B5EF4-FFF2-40B4-BE49-F238E27FC236}">
                <a16:creationId xmlns:a16="http://schemas.microsoft.com/office/drawing/2014/main" id="{574A037C-197A-D245-AF94-7D3FCD9CBD60}"/>
              </a:ext>
              <a:ext uri="{C183D7F6-B498-43B3-948B-1728B52AA6E4}">
                <adec:decorative xmlns:adec="http://schemas.microsoft.com/office/drawing/2017/decorative" val="1"/>
              </a:ext>
            </a:extLst>
          </p:cNvPr>
          <p:cNvCxnSpPr/>
          <p:nvPr/>
        </p:nvCxnSpPr>
        <p:spPr>
          <a:xfrm>
            <a:off x="2347785" y="3883266"/>
            <a:ext cx="1037967"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4" name="Rak pil 63">
            <a:extLst>
              <a:ext uri="{FF2B5EF4-FFF2-40B4-BE49-F238E27FC236}">
                <a16:creationId xmlns:a16="http://schemas.microsoft.com/office/drawing/2014/main" id="{0AA13184-FAAF-774D-8666-63DCEB002E0F}"/>
              </a:ext>
              <a:ext uri="{C183D7F6-B498-43B3-948B-1728B52AA6E4}">
                <adec:decorative xmlns:adec="http://schemas.microsoft.com/office/drawing/2017/decorative" val="1"/>
              </a:ext>
            </a:extLst>
          </p:cNvPr>
          <p:cNvCxnSpPr>
            <a:cxnSpLocks/>
          </p:cNvCxnSpPr>
          <p:nvPr/>
        </p:nvCxnSpPr>
        <p:spPr>
          <a:xfrm>
            <a:off x="6203099" y="2667651"/>
            <a:ext cx="525928"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6" name="Rak pil 65">
            <a:extLst>
              <a:ext uri="{FF2B5EF4-FFF2-40B4-BE49-F238E27FC236}">
                <a16:creationId xmlns:a16="http://schemas.microsoft.com/office/drawing/2014/main" id="{18FFABFC-0A71-4D4A-A3E0-6CDE29D657C6}"/>
              </a:ext>
              <a:ext uri="{C183D7F6-B498-43B3-948B-1728B52AA6E4}">
                <adec:decorative xmlns:adec="http://schemas.microsoft.com/office/drawing/2017/decorative" val="1"/>
              </a:ext>
            </a:extLst>
          </p:cNvPr>
          <p:cNvCxnSpPr>
            <a:cxnSpLocks/>
          </p:cNvCxnSpPr>
          <p:nvPr/>
        </p:nvCxnSpPr>
        <p:spPr>
          <a:xfrm>
            <a:off x="6203099" y="3481208"/>
            <a:ext cx="525928"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7" name="Rak pil 66">
            <a:extLst>
              <a:ext uri="{FF2B5EF4-FFF2-40B4-BE49-F238E27FC236}">
                <a16:creationId xmlns:a16="http://schemas.microsoft.com/office/drawing/2014/main" id="{154FC8CD-2B2F-244A-B28F-E5B3D7B7628A}"/>
              </a:ext>
              <a:ext uri="{C183D7F6-B498-43B3-948B-1728B52AA6E4}">
                <adec:decorative xmlns:adec="http://schemas.microsoft.com/office/drawing/2017/decorative" val="1"/>
              </a:ext>
            </a:extLst>
          </p:cNvPr>
          <p:cNvCxnSpPr>
            <a:cxnSpLocks/>
          </p:cNvCxnSpPr>
          <p:nvPr/>
        </p:nvCxnSpPr>
        <p:spPr>
          <a:xfrm>
            <a:off x="6190742" y="4289002"/>
            <a:ext cx="525928"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8" name="Rak pil 67">
            <a:extLst>
              <a:ext uri="{FF2B5EF4-FFF2-40B4-BE49-F238E27FC236}">
                <a16:creationId xmlns:a16="http://schemas.microsoft.com/office/drawing/2014/main" id="{6E93BA0B-DCF2-C343-9A37-4B039D96E0B5}"/>
              </a:ext>
              <a:ext uri="{C183D7F6-B498-43B3-948B-1728B52AA6E4}">
                <adec:decorative xmlns:adec="http://schemas.microsoft.com/office/drawing/2017/decorative" val="1"/>
              </a:ext>
            </a:extLst>
          </p:cNvPr>
          <p:cNvCxnSpPr>
            <a:cxnSpLocks/>
          </p:cNvCxnSpPr>
          <p:nvPr/>
        </p:nvCxnSpPr>
        <p:spPr>
          <a:xfrm>
            <a:off x="6190742" y="4991749"/>
            <a:ext cx="525928"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0" name="Rak 69">
            <a:extLst>
              <a:ext uri="{FF2B5EF4-FFF2-40B4-BE49-F238E27FC236}">
                <a16:creationId xmlns:a16="http://schemas.microsoft.com/office/drawing/2014/main" id="{0B10AEC4-4D45-0044-9C77-2108548E2FBD}"/>
              </a:ext>
              <a:ext uri="{C183D7F6-B498-43B3-948B-1728B52AA6E4}">
                <adec:decorative xmlns:adec="http://schemas.microsoft.com/office/drawing/2017/decorative" val="1"/>
              </a:ext>
            </a:extLst>
          </p:cNvPr>
          <p:cNvCxnSpPr>
            <a:cxnSpLocks/>
          </p:cNvCxnSpPr>
          <p:nvPr/>
        </p:nvCxnSpPr>
        <p:spPr>
          <a:xfrm>
            <a:off x="4188939" y="3903167"/>
            <a:ext cx="967167"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1" name="Rak 70">
            <a:extLst>
              <a:ext uri="{FF2B5EF4-FFF2-40B4-BE49-F238E27FC236}">
                <a16:creationId xmlns:a16="http://schemas.microsoft.com/office/drawing/2014/main" id="{63C7A904-24EB-E040-99B0-63A5780464AD}"/>
              </a:ext>
              <a:ext uri="{C183D7F6-B498-43B3-948B-1728B52AA6E4}">
                <adec:decorative xmlns:adec="http://schemas.microsoft.com/office/drawing/2017/decorative" val="1"/>
              </a:ext>
            </a:extLst>
          </p:cNvPr>
          <p:cNvCxnSpPr>
            <a:cxnSpLocks/>
          </p:cNvCxnSpPr>
          <p:nvPr/>
        </p:nvCxnSpPr>
        <p:spPr>
          <a:xfrm>
            <a:off x="5156106" y="2663907"/>
            <a:ext cx="0" cy="2324099"/>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Rak 73">
            <a:extLst>
              <a:ext uri="{FF2B5EF4-FFF2-40B4-BE49-F238E27FC236}">
                <a16:creationId xmlns:a16="http://schemas.microsoft.com/office/drawing/2014/main" id="{02481CC0-D541-6D47-ADF7-00F0974DFC83}"/>
              </a:ext>
              <a:ext uri="{C183D7F6-B498-43B3-948B-1728B52AA6E4}">
                <adec:decorative xmlns:adec="http://schemas.microsoft.com/office/drawing/2017/decorative" val="1"/>
              </a:ext>
            </a:extLst>
          </p:cNvPr>
          <p:cNvCxnSpPr>
            <a:cxnSpLocks/>
          </p:cNvCxnSpPr>
          <p:nvPr/>
        </p:nvCxnSpPr>
        <p:spPr>
          <a:xfrm>
            <a:off x="5156106" y="2667650"/>
            <a:ext cx="626077"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Rak 74">
            <a:extLst>
              <a:ext uri="{FF2B5EF4-FFF2-40B4-BE49-F238E27FC236}">
                <a16:creationId xmlns:a16="http://schemas.microsoft.com/office/drawing/2014/main" id="{ED07A6D8-F884-7C45-B895-DA72E720B590}"/>
              </a:ext>
              <a:ext uri="{C183D7F6-B498-43B3-948B-1728B52AA6E4}">
                <adec:decorative xmlns:adec="http://schemas.microsoft.com/office/drawing/2017/decorative" val="1"/>
              </a:ext>
            </a:extLst>
          </p:cNvPr>
          <p:cNvCxnSpPr>
            <a:cxnSpLocks/>
            <a:endCxn id="59" idx="2"/>
          </p:cNvCxnSpPr>
          <p:nvPr/>
        </p:nvCxnSpPr>
        <p:spPr>
          <a:xfrm>
            <a:off x="5156106" y="3481208"/>
            <a:ext cx="639119"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Rak 75">
            <a:extLst>
              <a:ext uri="{FF2B5EF4-FFF2-40B4-BE49-F238E27FC236}">
                <a16:creationId xmlns:a16="http://schemas.microsoft.com/office/drawing/2014/main" id="{2C1142E7-0404-D440-963B-BAAACF38B4CD}"/>
              </a:ext>
              <a:ext uri="{C183D7F6-B498-43B3-948B-1728B52AA6E4}">
                <adec:decorative xmlns:adec="http://schemas.microsoft.com/office/drawing/2017/decorative" val="1"/>
              </a:ext>
            </a:extLst>
          </p:cNvPr>
          <p:cNvCxnSpPr>
            <a:cxnSpLocks/>
            <a:endCxn id="60" idx="2"/>
          </p:cNvCxnSpPr>
          <p:nvPr/>
        </p:nvCxnSpPr>
        <p:spPr>
          <a:xfrm>
            <a:off x="5156106" y="4270050"/>
            <a:ext cx="629881"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7" name="Rak 76">
            <a:extLst>
              <a:ext uri="{FF2B5EF4-FFF2-40B4-BE49-F238E27FC236}">
                <a16:creationId xmlns:a16="http://schemas.microsoft.com/office/drawing/2014/main" id="{832CB1CD-174E-D143-B485-9B050307F9CC}"/>
              </a:ext>
              <a:ext uri="{C183D7F6-B498-43B3-948B-1728B52AA6E4}">
                <adec:decorative xmlns:adec="http://schemas.microsoft.com/office/drawing/2017/decorative" val="1"/>
              </a:ext>
            </a:extLst>
          </p:cNvPr>
          <p:cNvCxnSpPr>
            <a:cxnSpLocks/>
            <a:endCxn id="61" idx="2"/>
          </p:cNvCxnSpPr>
          <p:nvPr/>
        </p:nvCxnSpPr>
        <p:spPr>
          <a:xfrm flipV="1">
            <a:off x="5167395" y="4992908"/>
            <a:ext cx="630881" cy="43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4" name="Bild 83">
            <a:extLst>
              <a:ext uri="{FF2B5EF4-FFF2-40B4-BE49-F238E27FC236}">
                <a16:creationId xmlns:a16="http://schemas.microsoft.com/office/drawing/2014/main" id="{29F9C548-4C58-E849-9E47-78896C8ED085}"/>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80433" y="4725483"/>
            <a:ext cx="425178" cy="425178"/>
          </a:xfrm>
          <a:prstGeom prst="rect">
            <a:avLst/>
          </a:prstGeom>
        </p:spPr>
      </p:pic>
      <p:pic>
        <p:nvPicPr>
          <p:cNvPr id="86" name="Bild 85">
            <a:extLst>
              <a:ext uri="{FF2B5EF4-FFF2-40B4-BE49-F238E27FC236}">
                <a16:creationId xmlns:a16="http://schemas.microsoft.com/office/drawing/2014/main" id="{02E1C6C1-C7A4-8546-9DE3-C5CB89B1B930}"/>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06678" y="4061762"/>
            <a:ext cx="390834" cy="390834"/>
          </a:xfrm>
          <a:prstGeom prst="rect">
            <a:avLst/>
          </a:prstGeom>
        </p:spPr>
      </p:pic>
      <p:pic>
        <p:nvPicPr>
          <p:cNvPr id="88" name="Bild 87">
            <a:extLst>
              <a:ext uri="{FF2B5EF4-FFF2-40B4-BE49-F238E27FC236}">
                <a16:creationId xmlns:a16="http://schemas.microsoft.com/office/drawing/2014/main" id="{CD02EECA-7B70-5B40-85A2-AFD8DBE80140}"/>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36052" y="2447962"/>
            <a:ext cx="437190" cy="437190"/>
          </a:xfrm>
          <a:prstGeom prst="rect">
            <a:avLst/>
          </a:prstGeom>
        </p:spPr>
      </p:pic>
      <p:pic>
        <p:nvPicPr>
          <p:cNvPr id="92" name="Bild 91">
            <a:extLst>
              <a:ext uri="{FF2B5EF4-FFF2-40B4-BE49-F238E27FC236}">
                <a16:creationId xmlns:a16="http://schemas.microsoft.com/office/drawing/2014/main" id="{CBA7F16B-9C38-4941-BB9D-DB2BFBD23D0A}"/>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738718" y="3298489"/>
            <a:ext cx="437188" cy="437188"/>
          </a:xfrm>
          <a:prstGeom prst="rect">
            <a:avLst/>
          </a:prstGeom>
        </p:spPr>
      </p:pic>
    </p:spTree>
    <p:extLst>
      <p:ext uri="{BB962C8B-B14F-4D97-AF65-F5344CB8AC3E}">
        <p14:creationId xmlns:p14="http://schemas.microsoft.com/office/powerpoint/2010/main" val="569707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DECEDF-A04F-7C44-A645-51B1FEDF29FF}"/>
              </a:ext>
            </a:extLst>
          </p:cNvPr>
          <p:cNvSpPr>
            <a:spLocks noGrp="1"/>
          </p:cNvSpPr>
          <p:nvPr>
            <p:ph type="title"/>
          </p:nvPr>
        </p:nvSpPr>
        <p:spPr>
          <a:xfrm>
            <a:off x="635159" y="660248"/>
            <a:ext cx="10692466" cy="1231392"/>
          </a:xfrm>
        </p:spPr>
        <p:txBody>
          <a:bodyPr/>
          <a:lstStyle/>
          <a:p>
            <a:r>
              <a:rPr lang="sv-SE" sz="4000" dirty="0"/>
              <a:t>Sammanhållet gränssnitt för vårdpersonal</a:t>
            </a:r>
          </a:p>
        </p:txBody>
      </p:sp>
      <p:sp>
        <p:nvSpPr>
          <p:cNvPr id="19" name="textruta 18">
            <a:extLst>
              <a:ext uri="{FF2B5EF4-FFF2-40B4-BE49-F238E27FC236}">
                <a16:creationId xmlns:a16="http://schemas.microsoft.com/office/drawing/2014/main" id="{A9131CEF-7B27-2F43-94BB-99D90B0A5006}"/>
              </a:ext>
            </a:extLst>
          </p:cNvPr>
          <p:cNvSpPr txBox="1"/>
          <p:nvPr/>
        </p:nvSpPr>
        <p:spPr>
          <a:xfrm>
            <a:off x="3047634" y="4368621"/>
            <a:ext cx="1586147" cy="1646605"/>
          </a:xfrm>
          <a:prstGeom prst="rect">
            <a:avLst/>
          </a:prstGeom>
          <a:noFill/>
        </p:spPr>
        <p:txBody>
          <a:bodyPr wrap="square" rtlCol="0">
            <a:spAutoFit/>
          </a:bodyPr>
          <a:lstStyle/>
          <a:p>
            <a:pPr algn="ctr"/>
            <a:r>
              <a:rPr lang="sv-SE" sz="1700" dirty="0"/>
              <a:t>Sammanhållet gränssnitt för tillgänglig information och tjänster</a:t>
            </a:r>
          </a:p>
          <a:p>
            <a:pPr algn="ctr"/>
            <a:endParaRPr lang="sv-SE" sz="1600" dirty="0"/>
          </a:p>
        </p:txBody>
      </p:sp>
      <p:sp>
        <p:nvSpPr>
          <p:cNvPr id="100" name="textruta 99">
            <a:extLst>
              <a:ext uri="{FF2B5EF4-FFF2-40B4-BE49-F238E27FC236}">
                <a16:creationId xmlns:a16="http://schemas.microsoft.com/office/drawing/2014/main" id="{43AEDC8D-FD81-E64D-83BF-4035B1A6AC60}"/>
              </a:ext>
            </a:extLst>
          </p:cNvPr>
          <p:cNvSpPr txBox="1"/>
          <p:nvPr/>
        </p:nvSpPr>
        <p:spPr>
          <a:xfrm>
            <a:off x="7236159" y="2332504"/>
            <a:ext cx="2879876" cy="353943"/>
          </a:xfrm>
          <a:prstGeom prst="rect">
            <a:avLst/>
          </a:prstGeom>
          <a:noFill/>
        </p:spPr>
        <p:txBody>
          <a:bodyPr wrap="square" rtlCol="0">
            <a:spAutoFit/>
          </a:bodyPr>
          <a:lstStyle/>
          <a:p>
            <a:r>
              <a:rPr lang="sv-SE" sz="1700" dirty="0"/>
              <a:t>Journaltjänster</a:t>
            </a:r>
          </a:p>
        </p:txBody>
      </p:sp>
      <p:cxnSp>
        <p:nvCxnSpPr>
          <p:cNvPr id="40" name="Rak pil 39" descr="Pil som pekar mot egenmonitorering.">
            <a:extLst>
              <a:ext uri="{FF2B5EF4-FFF2-40B4-BE49-F238E27FC236}">
                <a16:creationId xmlns:a16="http://schemas.microsoft.com/office/drawing/2014/main" id="{A060C237-730B-7D45-B8E7-C467CF961C01}"/>
              </a:ext>
              <a:ext uri="{C183D7F6-B498-43B3-948B-1728B52AA6E4}">
                <adec:decorative xmlns:adec="http://schemas.microsoft.com/office/drawing/2017/decorative" val="0"/>
              </a:ext>
            </a:extLst>
          </p:cNvPr>
          <p:cNvCxnSpPr>
            <a:cxnSpLocks/>
          </p:cNvCxnSpPr>
          <p:nvPr/>
        </p:nvCxnSpPr>
        <p:spPr>
          <a:xfrm>
            <a:off x="8783405" y="2535751"/>
            <a:ext cx="525928"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226B4786-31A0-1D41-BF81-470954A3A1BF}"/>
              </a:ext>
            </a:extLst>
          </p:cNvPr>
          <p:cNvSpPr txBox="1"/>
          <p:nvPr/>
        </p:nvSpPr>
        <p:spPr>
          <a:xfrm>
            <a:off x="9330253" y="2322825"/>
            <a:ext cx="6446319" cy="377411"/>
          </a:xfrm>
          <a:prstGeom prst="rect">
            <a:avLst/>
          </a:prstGeom>
          <a:noFill/>
        </p:spPr>
        <p:txBody>
          <a:bodyPr wrap="square" rtlCol="0">
            <a:spAutoFit/>
          </a:bodyPr>
          <a:lstStyle/>
          <a:p>
            <a:pPr>
              <a:lnSpc>
                <a:spcPct val="120000"/>
              </a:lnSpc>
            </a:pPr>
            <a:r>
              <a:rPr lang="sv-SE" sz="1700" dirty="0"/>
              <a:t>Egenmonitorering</a:t>
            </a:r>
          </a:p>
        </p:txBody>
      </p:sp>
      <p:sp>
        <p:nvSpPr>
          <p:cNvPr id="96" name="textruta 95">
            <a:extLst>
              <a:ext uri="{FF2B5EF4-FFF2-40B4-BE49-F238E27FC236}">
                <a16:creationId xmlns:a16="http://schemas.microsoft.com/office/drawing/2014/main" id="{6DC65A81-973C-B540-ABA4-DC6498E85514}"/>
              </a:ext>
            </a:extLst>
          </p:cNvPr>
          <p:cNvSpPr txBox="1"/>
          <p:nvPr/>
        </p:nvSpPr>
        <p:spPr>
          <a:xfrm>
            <a:off x="7119136" y="3157986"/>
            <a:ext cx="2095597" cy="353943"/>
          </a:xfrm>
          <a:prstGeom prst="rect">
            <a:avLst/>
          </a:prstGeom>
          <a:noFill/>
        </p:spPr>
        <p:txBody>
          <a:bodyPr wrap="square" rtlCol="0">
            <a:spAutoFit/>
          </a:bodyPr>
          <a:lstStyle/>
          <a:p>
            <a:pPr algn="ctr"/>
            <a:r>
              <a:rPr lang="sv-SE" sz="1700" dirty="0"/>
              <a:t>Digitalt </a:t>
            </a:r>
            <a:r>
              <a:rPr lang="sv-SE" sz="1700" dirty="0" err="1"/>
              <a:t>vårdmöte</a:t>
            </a:r>
            <a:endParaRPr lang="sv-SE" sz="1700" dirty="0"/>
          </a:p>
        </p:txBody>
      </p:sp>
      <p:sp>
        <p:nvSpPr>
          <p:cNvPr id="97" name="textruta 96">
            <a:extLst>
              <a:ext uri="{FF2B5EF4-FFF2-40B4-BE49-F238E27FC236}">
                <a16:creationId xmlns:a16="http://schemas.microsoft.com/office/drawing/2014/main" id="{0722046E-F6E4-864C-8AA0-29FF11237B09}"/>
              </a:ext>
            </a:extLst>
          </p:cNvPr>
          <p:cNvSpPr txBox="1"/>
          <p:nvPr/>
        </p:nvSpPr>
        <p:spPr>
          <a:xfrm>
            <a:off x="6736696" y="3942159"/>
            <a:ext cx="2226468" cy="353943"/>
          </a:xfrm>
          <a:prstGeom prst="rect">
            <a:avLst/>
          </a:prstGeom>
          <a:noFill/>
        </p:spPr>
        <p:txBody>
          <a:bodyPr wrap="square" rtlCol="0">
            <a:spAutoFit/>
          </a:bodyPr>
          <a:lstStyle/>
          <a:p>
            <a:pPr algn="ctr"/>
            <a:r>
              <a:rPr lang="sv-SE" sz="1700" dirty="0"/>
              <a:t>Vårdteam</a:t>
            </a:r>
          </a:p>
        </p:txBody>
      </p:sp>
      <p:sp>
        <p:nvSpPr>
          <p:cNvPr id="43" name="textruta 42">
            <a:extLst>
              <a:ext uri="{FF2B5EF4-FFF2-40B4-BE49-F238E27FC236}">
                <a16:creationId xmlns:a16="http://schemas.microsoft.com/office/drawing/2014/main" id="{81387263-2254-4F44-AE18-DA7BD90712C3}"/>
              </a:ext>
            </a:extLst>
          </p:cNvPr>
          <p:cNvSpPr txBox="1"/>
          <p:nvPr/>
        </p:nvSpPr>
        <p:spPr>
          <a:xfrm>
            <a:off x="7322476" y="4731666"/>
            <a:ext cx="2226468" cy="353943"/>
          </a:xfrm>
          <a:prstGeom prst="rect">
            <a:avLst/>
          </a:prstGeom>
          <a:noFill/>
        </p:spPr>
        <p:txBody>
          <a:bodyPr wrap="square" rtlCol="0">
            <a:spAutoFit/>
          </a:bodyPr>
          <a:lstStyle/>
          <a:p>
            <a:r>
              <a:rPr lang="sv-SE" sz="1700" dirty="0"/>
              <a:t>Etc</a:t>
            </a:r>
            <a:r>
              <a:rPr lang="sv-SE" sz="1500" i="1" dirty="0"/>
              <a:t>.</a:t>
            </a:r>
          </a:p>
        </p:txBody>
      </p:sp>
      <p:sp>
        <p:nvSpPr>
          <p:cNvPr id="55" name="Ellips 54">
            <a:extLst>
              <a:ext uri="{FF2B5EF4-FFF2-40B4-BE49-F238E27FC236}">
                <a16:creationId xmlns:a16="http://schemas.microsoft.com/office/drawing/2014/main" id="{2396B92B-15FE-854F-90BD-4CD3B5828534}"/>
              </a:ext>
              <a:ext uri="{C183D7F6-B498-43B3-948B-1728B52AA6E4}">
                <adec:decorative xmlns:adec="http://schemas.microsoft.com/office/drawing/2017/decorative" val="1"/>
              </a:ext>
            </a:extLst>
          </p:cNvPr>
          <p:cNvSpPr/>
          <p:nvPr/>
        </p:nvSpPr>
        <p:spPr>
          <a:xfrm>
            <a:off x="1545412" y="2816532"/>
            <a:ext cx="390811" cy="36452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1</a:t>
            </a:r>
          </a:p>
        </p:txBody>
      </p:sp>
      <p:sp>
        <p:nvSpPr>
          <p:cNvPr id="57" name="Ellips 56">
            <a:extLst>
              <a:ext uri="{FF2B5EF4-FFF2-40B4-BE49-F238E27FC236}">
                <a16:creationId xmlns:a16="http://schemas.microsoft.com/office/drawing/2014/main" id="{2463224A-AEF6-6A41-BAE2-BB6F866A6636}"/>
              </a:ext>
              <a:ext uri="{C183D7F6-B498-43B3-948B-1728B52AA6E4}">
                <adec:decorative xmlns:adec="http://schemas.microsoft.com/office/drawing/2017/decorative" val="1"/>
              </a:ext>
            </a:extLst>
          </p:cNvPr>
          <p:cNvSpPr/>
          <p:nvPr/>
        </p:nvSpPr>
        <p:spPr>
          <a:xfrm>
            <a:off x="3628424" y="2816532"/>
            <a:ext cx="390811" cy="36452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2</a:t>
            </a:r>
          </a:p>
        </p:txBody>
      </p:sp>
      <p:sp>
        <p:nvSpPr>
          <p:cNvPr id="58" name="Ellips 57">
            <a:extLst>
              <a:ext uri="{FF2B5EF4-FFF2-40B4-BE49-F238E27FC236}">
                <a16:creationId xmlns:a16="http://schemas.microsoft.com/office/drawing/2014/main" id="{C3180C17-5E9A-834E-8139-CE2CC7EBBBFC}"/>
              </a:ext>
              <a:ext uri="{C183D7F6-B498-43B3-948B-1728B52AA6E4}">
                <adec:decorative xmlns:adec="http://schemas.microsoft.com/office/drawing/2017/decorative" val="1"/>
              </a:ext>
            </a:extLst>
          </p:cNvPr>
          <p:cNvSpPr/>
          <p:nvPr/>
        </p:nvSpPr>
        <p:spPr>
          <a:xfrm>
            <a:off x="5792043" y="2335948"/>
            <a:ext cx="390811" cy="36452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3</a:t>
            </a:r>
          </a:p>
        </p:txBody>
      </p:sp>
      <p:sp>
        <p:nvSpPr>
          <p:cNvPr id="59" name="Ellips 58">
            <a:extLst>
              <a:ext uri="{FF2B5EF4-FFF2-40B4-BE49-F238E27FC236}">
                <a16:creationId xmlns:a16="http://schemas.microsoft.com/office/drawing/2014/main" id="{818B2D93-2263-7241-AC58-BF96024385E4}"/>
              </a:ext>
              <a:ext uri="{C183D7F6-B498-43B3-948B-1728B52AA6E4}">
                <adec:decorative xmlns:adec="http://schemas.microsoft.com/office/drawing/2017/decorative" val="1"/>
              </a:ext>
            </a:extLst>
          </p:cNvPr>
          <p:cNvSpPr/>
          <p:nvPr/>
        </p:nvSpPr>
        <p:spPr>
          <a:xfrm>
            <a:off x="5795225" y="3140772"/>
            <a:ext cx="390811" cy="36452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4</a:t>
            </a:r>
          </a:p>
        </p:txBody>
      </p:sp>
      <p:sp>
        <p:nvSpPr>
          <p:cNvPr id="60" name="Ellips 59">
            <a:extLst>
              <a:ext uri="{FF2B5EF4-FFF2-40B4-BE49-F238E27FC236}">
                <a16:creationId xmlns:a16="http://schemas.microsoft.com/office/drawing/2014/main" id="{6AC898E1-79DB-634C-BEB8-724075F47040}"/>
              </a:ext>
              <a:ext uri="{C183D7F6-B498-43B3-948B-1728B52AA6E4}">
                <adec:decorative xmlns:adec="http://schemas.microsoft.com/office/drawing/2017/decorative" val="1"/>
              </a:ext>
            </a:extLst>
          </p:cNvPr>
          <p:cNvSpPr/>
          <p:nvPr/>
        </p:nvSpPr>
        <p:spPr>
          <a:xfrm>
            <a:off x="5785987" y="3929614"/>
            <a:ext cx="390811" cy="36452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5    </a:t>
            </a:r>
          </a:p>
        </p:txBody>
      </p:sp>
      <p:cxnSp>
        <p:nvCxnSpPr>
          <p:cNvPr id="63" name="Rak pil 62">
            <a:extLst>
              <a:ext uri="{FF2B5EF4-FFF2-40B4-BE49-F238E27FC236}">
                <a16:creationId xmlns:a16="http://schemas.microsoft.com/office/drawing/2014/main" id="{574A037C-197A-D245-AF94-7D3FCD9CBD60}"/>
              </a:ext>
              <a:ext uri="{C183D7F6-B498-43B3-948B-1728B52AA6E4}">
                <adec:decorative xmlns:adec="http://schemas.microsoft.com/office/drawing/2017/decorative" val="1"/>
              </a:ext>
            </a:extLst>
          </p:cNvPr>
          <p:cNvCxnSpPr>
            <a:cxnSpLocks/>
          </p:cNvCxnSpPr>
          <p:nvPr/>
        </p:nvCxnSpPr>
        <p:spPr>
          <a:xfrm>
            <a:off x="2375081" y="3693570"/>
            <a:ext cx="818495"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4" name="Rak pil 63">
            <a:extLst>
              <a:ext uri="{FF2B5EF4-FFF2-40B4-BE49-F238E27FC236}">
                <a16:creationId xmlns:a16="http://schemas.microsoft.com/office/drawing/2014/main" id="{0AA13184-FAAF-774D-8666-63DCEB002E0F}"/>
              </a:ext>
              <a:ext uri="{C183D7F6-B498-43B3-948B-1728B52AA6E4}">
                <adec:decorative xmlns:adec="http://schemas.microsoft.com/office/drawing/2017/decorative" val="1"/>
              </a:ext>
            </a:extLst>
          </p:cNvPr>
          <p:cNvCxnSpPr>
            <a:cxnSpLocks/>
          </p:cNvCxnSpPr>
          <p:nvPr/>
        </p:nvCxnSpPr>
        <p:spPr>
          <a:xfrm>
            <a:off x="6203099" y="2509477"/>
            <a:ext cx="525928"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6" name="Rak pil 65">
            <a:extLst>
              <a:ext uri="{FF2B5EF4-FFF2-40B4-BE49-F238E27FC236}">
                <a16:creationId xmlns:a16="http://schemas.microsoft.com/office/drawing/2014/main" id="{18FFABFC-0A71-4D4A-A3E0-6CDE29D657C6}"/>
              </a:ext>
              <a:ext uri="{C183D7F6-B498-43B3-948B-1728B52AA6E4}">
                <adec:decorative xmlns:adec="http://schemas.microsoft.com/office/drawing/2017/decorative" val="1"/>
              </a:ext>
            </a:extLst>
          </p:cNvPr>
          <p:cNvCxnSpPr>
            <a:cxnSpLocks/>
          </p:cNvCxnSpPr>
          <p:nvPr/>
        </p:nvCxnSpPr>
        <p:spPr>
          <a:xfrm>
            <a:off x="6203099" y="3323034"/>
            <a:ext cx="525928"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7" name="Rak pil 66">
            <a:extLst>
              <a:ext uri="{FF2B5EF4-FFF2-40B4-BE49-F238E27FC236}">
                <a16:creationId xmlns:a16="http://schemas.microsoft.com/office/drawing/2014/main" id="{154FC8CD-2B2F-244A-B28F-E5B3D7B7628A}"/>
              </a:ext>
              <a:ext uri="{C183D7F6-B498-43B3-948B-1728B52AA6E4}">
                <adec:decorative xmlns:adec="http://schemas.microsoft.com/office/drawing/2017/decorative" val="1"/>
              </a:ext>
            </a:extLst>
          </p:cNvPr>
          <p:cNvCxnSpPr>
            <a:cxnSpLocks/>
          </p:cNvCxnSpPr>
          <p:nvPr/>
        </p:nvCxnSpPr>
        <p:spPr>
          <a:xfrm>
            <a:off x="6190742" y="4130828"/>
            <a:ext cx="525928"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0" name="Rak 69">
            <a:extLst>
              <a:ext uri="{FF2B5EF4-FFF2-40B4-BE49-F238E27FC236}">
                <a16:creationId xmlns:a16="http://schemas.microsoft.com/office/drawing/2014/main" id="{0B10AEC4-4D45-0044-9C77-2108548E2FBD}"/>
              </a:ext>
              <a:ext uri="{C183D7F6-B498-43B3-948B-1728B52AA6E4}">
                <adec:decorative xmlns:adec="http://schemas.microsoft.com/office/drawing/2017/decorative" val="1"/>
              </a:ext>
            </a:extLst>
          </p:cNvPr>
          <p:cNvCxnSpPr>
            <a:cxnSpLocks/>
          </p:cNvCxnSpPr>
          <p:nvPr/>
        </p:nvCxnSpPr>
        <p:spPr>
          <a:xfrm flipV="1">
            <a:off x="4438867" y="3685652"/>
            <a:ext cx="717239" cy="53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1" name="Rak 70">
            <a:extLst>
              <a:ext uri="{FF2B5EF4-FFF2-40B4-BE49-F238E27FC236}">
                <a16:creationId xmlns:a16="http://schemas.microsoft.com/office/drawing/2014/main" id="{63C7A904-24EB-E040-99B0-63A5780464AD}"/>
              </a:ext>
              <a:ext uri="{C183D7F6-B498-43B3-948B-1728B52AA6E4}">
                <adec:decorative xmlns:adec="http://schemas.microsoft.com/office/drawing/2017/decorative" val="1"/>
              </a:ext>
            </a:extLst>
          </p:cNvPr>
          <p:cNvCxnSpPr>
            <a:cxnSpLocks/>
          </p:cNvCxnSpPr>
          <p:nvPr/>
        </p:nvCxnSpPr>
        <p:spPr>
          <a:xfrm flipH="1">
            <a:off x="5138956" y="2493710"/>
            <a:ext cx="17150" cy="243591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Rak 73">
            <a:extLst>
              <a:ext uri="{FF2B5EF4-FFF2-40B4-BE49-F238E27FC236}">
                <a16:creationId xmlns:a16="http://schemas.microsoft.com/office/drawing/2014/main" id="{02481CC0-D541-6D47-ADF7-00F0974DFC83}"/>
              </a:ext>
              <a:ext uri="{C183D7F6-B498-43B3-948B-1728B52AA6E4}">
                <adec:decorative xmlns:adec="http://schemas.microsoft.com/office/drawing/2017/decorative" val="1"/>
              </a:ext>
            </a:extLst>
          </p:cNvPr>
          <p:cNvCxnSpPr>
            <a:cxnSpLocks/>
          </p:cNvCxnSpPr>
          <p:nvPr/>
        </p:nvCxnSpPr>
        <p:spPr>
          <a:xfrm>
            <a:off x="5156106" y="2509476"/>
            <a:ext cx="626077"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Rak 74">
            <a:extLst>
              <a:ext uri="{FF2B5EF4-FFF2-40B4-BE49-F238E27FC236}">
                <a16:creationId xmlns:a16="http://schemas.microsoft.com/office/drawing/2014/main" id="{ED07A6D8-F884-7C45-B895-DA72E720B590}"/>
              </a:ext>
              <a:ext uri="{C183D7F6-B498-43B3-948B-1728B52AA6E4}">
                <adec:decorative xmlns:adec="http://schemas.microsoft.com/office/drawing/2017/decorative" val="1"/>
              </a:ext>
            </a:extLst>
          </p:cNvPr>
          <p:cNvCxnSpPr>
            <a:cxnSpLocks/>
            <a:endCxn id="59" idx="2"/>
          </p:cNvCxnSpPr>
          <p:nvPr/>
        </p:nvCxnSpPr>
        <p:spPr>
          <a:xfrm>
            <a:off x="5156106" y="3323034"/>
            <a:ext cx="639119"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Rak 75">
            <a:extLst>
              <a:ext uri="{FF2B5EF4-FFF2-40B4-BE49-F238E27FC236}">
                <a16:creationId xmlns:a16="http://schemas.microsoft.com/office/drawing/2014/main" id="{2C1142E7-0404-D440-963B-BAAACF38B4CD}"/>
              </a:ext>
              <a:ext uri="{C183D7F6-B498-43B3-948B-1728B52AA6E4}">
                <adec:decorative xmlns:adec="http://schemas.microsoft.com/office/drawing/2017/decorative" val="1"/>
              </a:ext>
            </a:extLst>
          </p:cNvPr>
          <p:cNvCxnSpPr>
            <a:cxnSpLocks/>
            <a:endCxn id="60" idx="2"/>
          </p:cNvCxnSpPr>
          <p:nvPr/>
        </p:nvCxnSpPr>
        <p:spPr>
          <a:xfrm>
            <a:off x="5156106" y="4111876"/>
            <a:ext cx="629881"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6" name="Bild 85">
            <a:extLst>
              <a:ext uri="{FF2B5EF4-FFF2-40B4-BE49-F238E27FC236}">
                <a16:creationId xmlns:a16="http://schemas.microsoft.com/office/drawing/2014/main" id="{02E1C6C1-C7A4-8546-9DE3-C5CB89B1B93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1728" y="2348036"/>
            <a:ext cx="390834" cy="390834"/>
          </a:xfrm>
          <a:prstGeom prst="rect">
            <a:avLst/>
          </a:prstGeom>
        </p:spPr>
      </p:pic>
      <p:pic>
        <p:nvPicPr>
          <p:cNvPr id="88" name="Bild 87">
            <a:extLst>
              <a:ext uri="{FF2B5EF4-FFF2-40B4-BE49-F238E27FC236}">
                <a16:creationId xmlns:a16="http://schemas.microsoft.com/office/drawing/2014/main" id="{CD02EECA-7B70-5B40-85A2-AFD8DBE8014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92188" y="3932867"/>
            <a:ext cx="437190" cy="437190"/>
          </a:xfrm>
          <a:prstGeom prst="rect">
            <a:avLst/>
          </a:prstGeom>
        </p:spPr>
      </p:pic>
      <p:pic>
        <p:nvPicPr>
          <p:cNvPr id="92" name="Bild 91">
            <a:extLst>
              <a:ext uri="{FF2B5EF4-FFF2-40B4-BE49-F238E27FC236}">
                <a16:creationId xmlns:a16="http://schemas.microsoft.com/office/drawing/2014/main" id="{CBA7F16B-9C38-4941-BB9D-DB2BFBD23D0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15917" y="4698794"/>
            <a:ext cx="437188" cy="437188"/>
          </a:xfrm>
          <a:prstGeom prst="rect">
            <a:avLst/>
          </a:prstGeom>
        </p:spPr>
      </p:pic>
      <p:pic>
        <p:nvPicPr>
          <p:cNvPr id="5" name="Bild 4">
            <a:extLst>
              <a:ext uri="{FF2B5EF4-FFF2-40B4-BE49-F238E27FC236}">
                <a16:creationId xmlns:a16="http://schemas.microsoft.com/office/drawing/2014/main" id="{592CFAAF-F562-6049-858E-6E4E3C90D6E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73318" y="3066149"/>
            <a:ext cx="1302074" cy="1302074"/>
          </a:xfrm>
          <a:prstGeom prst="rect">
            <a:avLst/>
          </a:prstGeom>
        </p:spPr>
      </p:pic>
      <p:pic>
        <p:nvPicPr>
          <p:cNvPr id="39" name="Bild 38">
            <a:extLst>
              <a:ext uri="{FF2B5EF4-FFF2-40B4-BE49-F238E27FC236}">
                <a16:creationId xmlns:a16="http://schemas.microsoft.com/office/drawing/2014/main" id="{6D05CFC3-670F-154C-B1CE-27BCE7B0E3C4}"/>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53464" y="3416268"/>
            <a:ext cx="383473" cy="383473"/>
          </a:xfrm>
          <a:prstGeom prst="rect">
            <a:avLst/>
          </a:prstGeom>
        </p:spPr>
      </p:pic>
      <p:pic>
        <p:nvPicPr>
          <p:cNvPr id="44" name="Bild 43">
            <a:extLst>
              <a:ext uri="{FF2B5EF4-FFF2-40B4-BE49-F238E27FC236}">
                <a16:creationId xmlns:a16="http://schemas.microsoft.com/office/drawing/2014/main" id="{52A6C63F-5E52-8249-9012-AA63EF0D6861}"/>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72419" y="3109250"/>
            <a:ext cx="1302074" cy="1302074"/>
          </a:xfrm>
          <a:prstGeom prst="rect">
            <a:avLst/>
          </a:prstGeom>
        </p:spPr>
      </p:pic>
      <p:sp>
        <p:nvSpPr>
          <p:cNvPr id="17" name="Rektangel 16">
            <a:extLst>
              <a:ext uri="{FF2B5EF4-FFF2-40B4-BE49-F238E27FC236}">
                <a16:creationId xmlns:a16="http://schemas.microsoft.com/office/drawing/2014/main" id="{31559CDD-ECD1-F14E-8D34-D41371C7D0F8}"/>
              </a:ext>
              <a:ext uri="{C183D7F6-B498-43B3-948B-1728B52AA6E4}">
                <adec:decorative xmlns:adec="http://schemas.microsoft.com/office/drawing/2017/decorative" val="1"/>
              </a:ext>
            </a:extLst>
          </p:cNvPr>
          <p:cNvSpPr/>
          <p:nvPr/>
        </p:nvSpPr>
        <p:spPr>
          <a:xfrm>
            <a:off x="3428869" y="3466006"/>
            <a:ext cx="178202" cy="151639"/>
          </a:xfrm>
          <a:prstGeom prst="rect">
            <a:avLst/>
          </a:prstGeom>
          <a:solidFill>
            <a:srgbClr val="0070C0">
              <a:alpha val="77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a:extLst>
              <a:ext uri="{FF2B5EF4-FFF2-40B4-BE49-F238E27FC236}">
                <a16:creationId xmlns:a16="http://schemas.microsoft.com/office/drawing/2014/main" id="{B6EF371B-BEA0-6942-B814-429BBE81579A}"/>
              </a:ext>
              <a:ext uri="{C183D7F6-B498-43B3-948B-1728B52AA6E4}">
                <adec:decorative xmlns:adec="http://schemas.microsoft.com/office/drawing/2017/decorative" val="1"/>
              </a:ext>
            </a:extLst>
          </p:cNvPr>
          <p:cNvSpPr/>
          <p:nvPr/>
        </p:nvSpPr>
        <p:spPr>
          <a:xfrm>
            <a:off x="3724789" y="3464220"/>
            <a:ext cx="178202" cy="151639"/>
          </a:xfrm>
          <a:prstGeom prst="rect">
            <a:avLst/>
          </a:prstGeom>
          <a:solidFill>
            <a:srgbClr val="0070C0">
              <a:alpha val="77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Rektangel 64">
            <a:extLst>
              <a:ext uri="{FF2B5EF4-FFF2-40B4-BE49-F238E27FC236}">
                <a16:creationId xmlns:a16="http://schemas.microsoft.com/office/drawing/2014/main" id="{79701A88-244E-8341-AA8F-4DA05BD0BE0C}"/>
              </a:ext>
              <a:ext uri="{C183D7F6-B498-43B3-948B-1728B52AA6E4}">
                <adec:decorative xmlns:adec="http://schemas.microsoft.com/office/drawing/2017/decorative" val="1"/>
              </a:ext>
            </a:extLst>
          </p:cNvPr>
          <p:cNvSpPr/>
          <p:nvPr/>
        </p:nvSpPr>
        <p:spPr>
          <a:xfrm>
            <a:off x="4027093" y="3469810"/>
            <a:ext cx="178202" cy="151639"/>
          </a:xfrm>
          <a:prstGeom prst="rect">
            <a:avLst/>
          </a:prstGeom>
          <a:solidFill>
            <a:srgbClr val="0070C0">
              <a:alpha val="77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Rektangel 68">
            <a:extLst>
              <a:ext uri="{FF2B5EF4-FFF2-40B4-BE49-F238E27FC236}">
                <a16:creationId xmlns:a16="http://schemas.microsoft.com/office/drawing/2014/main" id="{0EC560B6-E32D-4D46-B129-E98064DCC479}"/>
              </a:ext>
              <a:ext uri="{C183D7F6-B498-43B3-948B-1728B52AA6E4}">
                <adec:decorative xmlns:adec="http://schemas.microsoft.com/office/drawing/2017/decorative" val="1"/>
              </a:ext>
            </a:extLst>
          </p:cNvPr>
          <p:cNvSpPr/>
          <p:nvPr/>
        </p:nvSpPr>
        <p:spPr>
          <a:xfrm>
            <a:off x="3428869" y="3702784"/>
            <a:ext cx="178202" cy="151639"/>
          </a:xfrm>
          <a:prstGeom prst="rect">
            <a:avLst/>
          </a:prstGeom>
          <a:solidFill>
            <a:srgbClr val="0070C0">
              <a:alpha val="77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Rektangel 71">
            <a:extLst>
              <a:ext uri="{FF2B5EF4-FFF2-40B4-BE49-F238E27FC236}">
                <a16:creationId xmlns:a16="http://schemas.microsoft.com/office/drawing/2014/main" id="{7AD03560-1C4A-5B41-8C2F-3D8B7404E474}"/>
              </a:ext>
              <a:ext uri="{C183D7F6-B498-43B3-948B-1728B52AA6E4}">
                <adec:decorative xmlns:adec="http://schemas.microsoft.com/office/drawing/2017/decorative" val="1"/>
              </a:ext>
            </a:extLst>
          </p:cNvPr>
          <p:cNvSpPr/>
          <p:nvPr/>
        </p:nvSpPr>
        <p:spPr>
          <a:xfrm>
            <a:off x="3731855" y="3702783"/>
            <a:ext cx="178202" cy="151639"/>
          </a:xfrm>
          <a:prstGeom prst="rect">
            <a:avLst/>
          </a:prstGeom>
          <a:solidFill>
            <a:srgbClr val="0070C0">
              <a:alpha val="77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8" name="Rektangel 77">
            <a:extLst>
              <a:ext uri="{FF2B5EF4-FFF2-40B4-BE49-F238E27FC236}">
                <a16:creationId xmlns:a16="http://schemas.microsoft.com/office/drawing/2014/main" id="{9829BFAE-03AA-AF43-AD1A-9BA34EBF3827}"/>
              </a:ext>
              <a:ext uri="{C183D7F6-B498-43B3-948B-1728B52AA6E4}">
                <adec:decorative xmlns:adec="http://schemas.microsoft.com/office/drawing/2017/decorative" val="1"/>
              </a:ext>
            </a:extLst>
          </p:cNvPr>
          <p:cNvSpPr/>
          <p:nvPr/>
        </p:nvSpPr>
        <p:spPr>
          <a:xfrm>
            <a:off x="4011473" y="3710270"/>
            <a:ext cx="178202" cy="151639"/>
          </a:xfrm>
          <a:prstGeom prst="rect">
            <a:avLst/>
          </a:prstGeom>
          <a:solidFill>
            <a:srgbClr val="0070C0">
              <a:alpha val="77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Ellips 44">
            <a:extLst>
              <a:ext uri="{FF2B5EF4-FFF2-40B4-BE49-F238E27FC236}">
                <a16:creationId xmlns:a16="http://schemas.microsoft.com/office/drawing/2014/main" id="{FAB9CC2B-2D99-EC4F-98BD-8BCECF48F314}"/>
              </a:ext>
              <a:ext uri="{C183D7F6-B498-43B3-948B-1728B52AA6E4}">
                <adec:decorative xmlns:adec="http://schemas.microsoft.com/office/drawing/2017/decorative" val="1"/>
              </a:ext>
            </a:extLst>
          </p:cNvPr>
          <p:cNvSpPr/>
          <p:nvPr/>
        </p:nvSpPr>
        <p:spPr>
          <a:xfrm>
            <a:off x="5795225" y="4737425"/>
            <a:ext cx="390811" cy="36452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6    </a:t>
            </a:r>
          </a:p>
        </p:txBody>
      </p:sp>
      <p:cxnSp>
        <p:nvCxnSpPr>
          <p:cNvPr id="46" name="Rak pil 45">
            <a:extLst>
              <a:ext uri="{FF2B5EF4-FFF2-40B4-BE49-F238E27FC236}">
                <a16:creationId xmlns:a16="http://schemas.microsoft.com/office/drawing/2014/main" id="{3E279D0D-A758-F343-8D9C-A6DE6517F255}"/>
              </a:ext>
              <a:ext uri="{C183D7F6-B498-43B3-948B-1728B52AA6E4}">
                <adec:decorative xmlns:adec="http://schemas.microsoft.com/office/drawing/2017/decorative" val="1"/>
              </a:ext>
            </a:extLst>
          </p:cNvPr>
          <p:cNvCxnSpPr>
            <a:cxnSpLocks/>
          </p:cNvCxnSpPr>
          <p:nvPr/>
        </p:nvCxnSpPr>
        <p:spPr>
          <a:xfrm>
            <a:off x="6185482" y="4929626"/>
            <a:ext cx="525928"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7" name="Rak 46">
            <a:extLst>
              <a:ext uri="{FF2B5EF4-FFF2-40B4-BE49-F238E27FC236}">
                <a16:creationId xmlns:a16="http://schemas.microsoft.com/office/drawing/2014/main" id="{2ABF4BE3-AE06-D940-A83B-52B2C34BBC86}"/>
              </a:ext>
              <a:ext uri="{C183D7F6-B498-43B3-948B-1728B52AA6E4}">
                <adec:decorative xmlns:adec="http://schemas.microsoft.com/office/drawing/2017/decorative" val="1"/>
              </a:ext>
            </a:extLst>
          </p:cNvPr>
          <p:cNvCxnSpPr>
            <a:cxnSpLocks/>
            <a:endCxn id="45" idx="2"/>
          </p:cNvCxnSpPr>
          <p:nvPr/>
        </p:nvCxnSpPr>
        <p:spPr>
          <a:xfrm>
            <a:off x="5165344" y="4919687"/>
            <a:ext cx="629881"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1" name="Bild 20">
            <a:extLst>
              <a:ext uri="{FF2B5EF4-FFF2-40B4-BE49-F238E27FC236}">
                <a16:creationId xmlns:a16="http://schemas.microsoft.com/office/drawing/2014/main" id="{A2F78377-ACAE-D049-8C5A-010F80938C7F}"/>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97044" y="3100500"/>
            <a:ext cx="470443" cy="470443"/>
          </a:xfrm>
          <a:prstGeom prst="rect">
            <a:avLst/>
          </a:prstGeom>
        </p:spPr>
      </p:pic>
    </p:spTree>
    <p:extLst>
      <p:ext uri="{BB962C8B-B14F-4D97-AF65-F5344CB8AC3E}">
        <p14:creationId xmlns:p14="http://schemas.microsoft.com/office/powerpoint/2010/main" val="149980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Avslutningsbild med plats för kontaktuppgifter till föredragshållaren.">
            <a:extLst>
              <a:ext uri="{FF2B5EF4-FFF2-40B4-BE49-F238E27FC236}">
                <a16:creationId xmlns:a16="http://schemas.microsoft.com/office/drawing/2014/main" id="{5F919870-575D-2546-8DD8-0D48B43ECAF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393" b="7393"/>
          <a:stretch>
            <a:fillRect/>
          </a:stretch>
        </p:blipFill>
        <p:spPr>
          <a:xfrm>
            <a:off x="-599" y="0"/>
            <a:ext cx="12192599" cy="6859499"/>
          </a:xfrm>
        </p:spPr>
      </p:pic>
      <p:sp>
        <p:nvSpPr>
          <p:cNvPr id="10" name="Rubrik 2">
            <a:extLst>
              <a:ext uri="{FF2B5EF4-FFF2-40B4-BE49-F238E27FC236}">
                <a16:creationId xmlns:a16="http://schemas.microsoft.com/office/drawing/2014/main" id="{2DE93E21-5A87-6B44-B9A6-439892838109}"/>
              </a:ext>
              <a:ext uri="{C183D7F6-B498-43B3-948B-1728B52AA6E4}">
                <adec:decorative xmlns:adec="http://schemas.microsoft.com/office/drawing/2017/decorative" val="1"/>
              </a:ext>
            </a:extLst>
          </p:cNvPr>
          <p:cNvSpPr txBox="1">
            <a:spLocks/>
          </p:cNvSpPr>
          <p:nvPr/>
        </p:nvSpPr>
        <p:spPr>
          <a:xfrm>
            <a:off x="885456" y="2772823"/>
            <a:ext cx="9608400" cy="1310851"/>
          </a:xfrm>
          <a:prstGeom prst="rect">
            <a:avLst/>
          </a:prstGeom>
        </p:spPr>
        <p:txBody>
          <a:bodyPr vert="horz" lIns="91440" tIns="45720" rIns="91440" bIns="45720" rtlCol="0" anchor="t">
            <a:noAutofit/>
          </a:bodyPr>
          <a:lstStyle>
            <a:lvl1pPr algn="ctr" defTabSz="914377" rtl="0" eaLnBrk="1" latinLnBrk="0" hangingPunct="1">
              <a:lnSpc>
                <a:spcPct val="95000"/>
              </a:lnSpc>
              <a:spcBef>
                <a:spcPct val="0"/>
              </a:spcBef>
              <a:buNone/>
              <a:defRPr sz="5400" b="1" kern="1200">
                <a:solidFill>
                  <a:schemeClr val="tx1"/>
                </a:solidFill>
                <a:latin typeface="+mj-lt"/>
                <a:ea typeface="+mj-ea"/>
                <a:cs typeface="+mj-cs"/>
              </a:defRPr>
            </a:lvl1pPr>
          </a:lstStyle>
          <a:p>
            <a:pPr marL="0" marR="0" lvl="0" indent="0" algn="ctr" defTabSz="914377" rtl="0" eaLnBrk="1" fontAlgn="auto" latinLnBrk="0" hangingPunct="1">
              <a:lnSpc>
                <a:spcPct val="95000"/>
              </a:lnSpc>
              <a:spcBef>
                <a:spcPct val="0"/>
              </a:spcBef>
              <a:spcAft>
                <a:spcPts val="0"/>
              </a:spcAft>
              <a:buClrTx/>
              <a:buSzTx/>
              <a:buFontTx/>
              <a:buNone/>
              <a:tabLst/>
              <a:defRPr/>
            </a:pPr>
            <a:endParaRPr kumimoji="0" lang="sv-SE" sz="4400" b="1" i="0" u="none" strike="noStrike" kern="1200" cap="none" spc="0" normalizeH="0" baseline="0" noProof="0" dirty="0">
              <a:ln>
                <a:noFill/>
              </a:ln>
              <a:solidFill>
                <a:prstClr val="white"/>
              </a:solidFill>
              <a:effectLst/>
              <a:uLnTx/>
              <a:uFillTx/>
              <a:latin typeface="Arial"/>
              <a:ea typeface="+mj-ea"/>
              <a:cs typeface="+mj-cs"/>
            </a:endParaRPr>
          </a:p>
        </p:txBody>
      </p:sp>
      <p:sp>
        <p:nvSpPr>
          <p:cNvPr id="5" name="Rubrik 2">
            <a:extLst>
              <a:ext uri="{FF2B5EF4-FFF2-40B4-BE49-F238E27FC236}">
                <a16:creationId xmlns:a16="http://schemas.microsoft.com/office/drawing/2014/main" id="{8CF667B9-7C28-AF43-8563-890A5122B2B8}"/>
              </a:ext>
            </a:extLst>
          </p:cNvPr>
          <p:cNvSpPr txBox="1">
            <a:spLocks noGrp="1"/>
          </p:cNvSpPr>
          <p:nvPr>
            <p:ph type="title" idx="4294967295"/>
          </p:nvPr>
        </p:nvSpPr>
        <p:spPr>
          <a:xfrm>
            <a:off x="1037856" y="2925223"/>
            <a:ext cx="9608400" cy="1310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377" rtl="0" eaLnBrk="1" latinLnBrk="0" hangingPunct="1">
              <a:lnSpc>
                <a:spcPct val="95000"/>
              </a:lnSpc>
              <a:spcBef>
                <a:spcPct val="0"/>
              </a:spcBef>
              <a:buNone/>
              <a:defRPr sz="5400" b="1" kern="1200">
                <a:solidFill>
                  <a:schemeClr val="tx1"/>
                </a:solidFill>
                <a:latin typeface="+mj-lt"/>
                <a:ea typeface="+mj-ea"/>
                <a:cs typeface="+mj-cs"/>
              </a:defRPr>
            </a:lvl1pPr>
          </a:lstStyle>
          <a:p>
            <a:pPr marL="0" marR="0" lvl="0" indent="0" algn="ctr" defTabSz="914377" rtl="0" eaLnBrk="1" fontAlgn="auto" latinLnBrk="0" hangingPunct="1">
              <a:lnSpc>
                <a:spcPct val="95000"/>
              </a:lnSpc>
              <a:spcBef>
                <a:spcPct val="0"/>
              </a:spcBef>
              <a:spcAft>
                <a:spcPts val="0"/>
              </a:spcAft>
              <a:buClrTx/>
              <a:buSzTx/>
              <a:buFontTx/>
              <a:buNone/>
              <a:tabLst/>
              <a:defRPr/>
            </a:pPr>
            <a:r>
              <a:rPr kumimoji="0" lang="sv-SE" sz="5400" b="1" i="0" u="none" strike="noStrike" kern="1200" cap="none" spc="0" normalizeH="0" baseline="0" noProof="0" dirty="0">
                <a:ln>
                  <a:noFill/>
                </a:ln>
                <a:solidFill>
                  <a:prstClr val="white"/>
                </a:solidFill>
                <a:effectLst/>
                <a:uLnTx/>
                <a:uFillTx/>
                <a:latin typeface="Arial"/>
                <a:ea typeface="+mj-ea"/>
                <a:cs typeface="+mj-cs"/>
              </a:rPr>
              <a:t>Tack!</a:t>
            </a:r>
          </a:p>
          <a:p>
            <a:pPr marL="0" marR="0" lvl="0" indent="0" algn="ctr" defTabSz="914377" rtl="0" eaLnBrk="1" fontAlgn="auto" latinLnBrk="0" hangingPunct="1">
              <a:lnSpc>
                <a:spcPct val="95000"/>
              </a:lnSpc>
              <a:spcBef>
                <a:spcPct val="0"/>
              </a:spcBef>
              <a:spcAft>
                <a:spcPts val="0"/>
              </a:spcAft>
              <a:buClrTx/>
              <a:buSzTx/>
              <a:buFontTx/>
              <a:buNone/>
              <a:tabLst/>
              <a:defRPr/>
            </a:pPr>
            <a:r>
              <a:rPr kumimoji="0" lang="sv-SE" sz="2800" b="0" i="0" u="none" strike="noStrike" kern="1200" cap="none" spc="0" normalizeH="0" baseline="0" noProof="0" dirty="0">
                <a:ln>
                  <a:noFill/>
                </a:ln>
                <a:solidFill>
                  <a:prstClr val="white"/>
                </a:solidFill>
                <a:effectLst/>
                <a:uLnTx/>
                <a:uFillTx/>
                <a:latin typeface="Arial"/>
                <a:ea typeface="+mj-ea"/>
                <a:cs typeface="+mj-cs"/>
              </a:rPr>
              <a:t>kontakt@region.se</a:t>
            </a:r>
          </a:p>
        </p:txBody>
      </p:sp>
    </p:spTree>
    <p:extLst>
      <p:ext uri="{BB962C8B-B14F-4D97-AF65-F5344CB8AC3E}">
        <p14:creationId xmlns:p14="http://schemas.microsoft.com/office/powerpoint/2010/main" val="4159961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C8BFB7-0870-B443-AA8A-BC3E5750AF90}"/>
              </a:ext>
            </a:extLst>
          </p:cNvPr>
          <p:cNvSpPr>
            <a:spLocks noGrp="1"/>
          </p:cNvSpPr>
          <p:nvPr>
            <p:ph type="title"/>
          </p:nvPr>
        </p:nvSpPr>
        <p:spPr>
          <a:xfrm>
            <a:off x="695765" y="890369"/>
            <a:ext cx="9609825" cy="1231392"/>
          </a:xfrm>
        </p:spPr>
        <p:txBody>
          <a:bodyPr/>
          <a:lstStyle/>
          <a:p>
            <a:r>
              <a:rPr lang="sv-SE" dirty="0"/>
              <a:t>Samhälle i förändring</a:t>
            </a:r>
          </a:p>
        </p:txBody>
      </p:sp>
      <p:pic>
        <p:nvPicPr>
          <p:cNvPr id="4" name="Bildobjekt 3" descr="Beskrivande bild om samhället i förändring med:&#10;- färre som ska försörja fler&#10;- förändrade behov&#10;- digitalisering förändrar beteenden&#10;- jämlik hälsa">
            <a:extLst>
              <a:ext uri="{FF2B5EF4-FFF2-40B4-BE49-F238E27FC236}">
                <a16:creationId xmlns:a16="http://schemas.microsoft.com/office/drawing/2014/main" id="{07A3EA98-B23E-5A40-AD90-A8264B4AB0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156" y="1533237"/>
            <a:ext cx="8400837" cy="4725471"/>
          </a:xfrm>
          <a:prstGeom prst="rect">
            <a:avLst/>
          </a:prstGeom>
        </p:spPr>
      </p:pic>
    </p:spTree>
    <p:extLst>
      <p:ext uri="{BB962C8B-B14F-4D97-AF65-F5344CB8AC3E}">
        <p14:creationId xmlns:p14="http://schemas.microsoft.com/office/powerpoint/2010/main" val="2223492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A8A9F7-4D5D-5742-BCF9-FF40D63F63E6}"/>
              </a:ext>
            </a:extLst>
          </p:cNvPr>
          <p:cNvSpPr>
            <a:spLocks noGrp="1"/>
          </p:cNvSpPr>
          <p:nvPr>
            <p:ph type="title"/>
          </p:nvPr>
        </p:nvSpPr>
        <p:spPr>
          <a:xfrm>
            <a:off x="664234" y="926322"/>
            <a:ext cx="9609825" cy="1231392"/>
          </a:xfrm>
        </p:spPr>
        <p:txBody>
          <a:bodyPr/>
          <a:lstStyle/>
          <a:p>
            <a:r>
              <a:rPr lang="sv-SE" dirty="0"/>
              <a:t>Ökat behov av vårdpersonal</a:t>
            </a:r>
          </a:p>
        </p:txBody>
      </p:sp>
      <p:sp>
        <p:nvSpPr>
          <p:cNvPr id="3" name="Platshållare för innehåll 2">
            <a:extLst>
              <a:ext uri="{FF2B5EF4-FFF2-40B4-BE49-F238E27FC236}">
                <a16:creationId xmlns:a16="http://schemas.microsoft.com/office/drawing/2014/main" id="{C6060105-C031-1A49-BBE2-393258AF6CAE}"/>
              </a:ext>
            </a:extLst>
          </p:cNvPr>
          <p:cNvSpPr>
            <a:spLocks noGrp="1"/>
          </p:cNvSpPr>
          <p:nvPr>
            <p:ph idx="1"/>
          </p:nvPr>
        </p:nvSpPr>
        <p:spPr>
          <a:xfrm>
            <a:off x="664234" y="2153557"/>
            <a:ext cx="6829357" cy="4362797"/>
          </a:xfrm>
        </p:spPr>
        <p:txBody>
          <a:bodyPr/>
          <a:lstStyle/>
          <a:p>
            <a:pPr>
              <a:buFont typeface="Courier New" panose="02070309020205020404" pitchFamily="49" charset="0"/>
              <a:buChar char="o"/>
            </a:pPr>
            <a:r>
              <a:rPr lang="sv-SE" sz="2200" dirty="0"/>
              <a:t>När befolkningen i Sverige blir allt äldre ökar behovet av vård- och omsorgspersonal i välfärden.</a:t>
            </a:r>
          </a:p>
          <a:p>
            <a:pPr>
              <a:buFont typeface="Courier New" panose="02070309020205020404" pitchFamily="49" charset="0"/>
              <a:buChar char="o"/>
            </a:pPr>
            <a:r>
              <a:rPr lang="sv-SE" sz="2200" dirty="0"/>
              <a:t>Vi behöver nya arbetssätt och kompetenser för att arbeta personcentrerat och möta de ökade vård- och omsorgsbehoven.</a:t>
            </a:r>
          </a:p>
          <a:p>
            <a:pPr>
              <a:buFont typeface="Courier New" panose="02070309020205020404" pitchFamily="49" charset="0"/>
              <a:buChar char="o"/>
            </a:pPr>
            <a:r>
              <a:rPr lang="sv-SE" sz="2200" dirty="0"/>
              <a:t>Digitalisering är ett verktyg i omställningen som effektiviserar och frigör resurser till välfärden</a:t>
            </a:r>
            <a:r>
              <a:rPr lang="sv-SE" sz="2000" dirty="0"/>
              <a:t>.</a:t>
            </a:r>
          </a:p>
          <a:p>
            <a:pPr>
              <a:buFont typeface="Courier New" panose="02070309020205020404" pitchFamily="49" charset="0"/>
              <a:buChar char="o"/>
            </a:pPr>
            <a:endParaRPr lang="sv-SE" sz="2000" dirty="0">
              <a:highlight>
                <a:srgbClr val="FFFF00"/>
              </a:highlight>
            </a:endParaRPr>
          </a:p>
        </p:txBody>
      </p:sp>
      <p:sp>
        <p:nvSpPr>
          <p:cNvPr id="4" name="textruta 3">
            <a:extLst>
              <a:ext uri="{FF2B5EF4-FFF2-40B4-BE49-F238E27FC236}">
                <a16:creationId xmlns:a16="http://schemas.microsoft.com/office/drawing/2014/main" id="{9EFCB242-4112-0B40-A6AC-405760CE7A47}"/>
              </a:ext>
            </a:extLst>
          </p:cNvPr>
          <p:cNvSpPr txBox="1"/>
          <p:nvPr/>
        </p:nvSpPr>
        <p:spPr>
          <a:xfrm>
            <a:off x="664234" y="5983397"/>
            <a:ext cx="793463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Ref: SCB: Trender och prognoser 2020. Rapport UKÄ: </a:t>
            </a:r>
            <a:r>
              <a:rPr kumimoji="0" lang="sv-SE" sz="1200" b="0" i="0" u="none" strike="noStrike" kern="1200" cap="none" spc="0" normalizeH="0" baseline="0" noProof="0" dirty="0" err="1">
                <a:ln>
                  <a:noFill/>
                </a:ln>
                <a:solidFill>
                  <a:prstClr val="black"/>
                </a:solidFill>
                <a:effectLst/>
                <a:uLnTx/>
                <a:uFillTx/>
                <a:latin typeface="Arial"/>
                <a:ea typeface="+mn-ea"/>
                <a:cs typeface="+mn-cs"/>
              </a:rPr>
              <a:t>https</a:t>
            </a:r>
            <a:r>
              <a:rPr kumimoji="0" lang="sv-SE" sz="1200" b="0" i="0" u="none" strike="noStrike" kern="1200" cap="none" spc="0" normalizeH="0" baseline="0" noProof="0" dirty="0">
                <a:ln>
                  <a:noFill/>
                </a:ln>
                <a:solidFill>
                  <a:prstClr val="black"/>
                </a:solidFill>
                <a:effectLst/>
                <a:uLnTx/>
                <a:uFillTx/>
                <a:latin typeface="Arial"/>
                <a:ea typeface="+mn-ea"/>
                <a:cs typeface="+mn-cs"/>
              </a:rPr>
              <a:t>://</a:t>
            </a:r>
            <a:r>
              <a:rPr kumimoji="0" lang="sv-SE" sz="1200" b="0" i="0" u="none" strike="noStrike" kern="1200" cap="none" spc="0" normalizeH="0" baseline="0" noProof="0" dirty="0" err="1">
                <a:ln>
                  <a:noFill/>
                </a:ln>
                <a:solidFill>
                  <a:prstClr val="black"/>
                </a:solidFill>
                <a:effectLst/>
                <a:uLnTx/>
                <a:uFillTx/>
                <a:latin typeface="Arial"/>
                <a:ea typeface="+mn-ea"/>
                <a:cs typeface="+mn-cs"/>
              </a:rPr>
              <a:t>www.uka.se</a:t>
            </a:r>
            <a:r>
              <a:rPr kumimoji="0" lang="sv-SE" sz="1200" b="0" i="0" u="none" strike="noStrike" kern="1200" cap="none" spc="0" normalizeH="0" baseline="0" noProof="0" dirty="0">
                <a:ln>
                  <a:noFill/>
                </a:ln>
                <a:solidFill>
                  <a:prstClr val="black"/>
                </a:solidFill>
                <a:effectLst/>
                <a:uLnTx/>
                <a:uFillTx/>
                <a:latin typeface="Arial"/>
                <a:ea typeface="+mn-ea"/>
                <a:cs typeface="+mn-cs"/>
              </a:rPr>
              <a:t>/5.3fcfbadf16dfa1b80b93f84.html</a:t>
            </a:r>
          </a:p>
        </p:txBody>
      </p:sp>
      <p:pic>
        <p:nvPicPr>
          <p:cNvPr id="26" name="Bildobjekt 25">
            <a:extLst>
              <a:ext uri="{FF2B5EF4-FFF2-40B4-BE49-F238E27FC236}">
                <a16:creationId xmlns:a16="http://schemas.microsoft.com/office/drawing/2014/main" id="{FA5232C4-01E5-B24C-A3F4-311BAF0CDFB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660086">
            <a:off x="9271253" y="4108872"/>
            <a:ext cx="290023" cy="140868"/>
          </a:xfrm>
          <a:prstGeom prst="rect">
            <a:avLst/>
          </a:prstGeom>
        </p:spPr>
      </p:pic>
      <p:pic>
        <p:nvPicPr>
          <p:cNvPr id="28" name="Bildobjekt 27">
            <a:extLst>
              <a:ext uri="{FF2B5EF4-FFF2-40B4-BE49-F238E27FC236}">
                <a16:creationId xmlns:a16="http://schemas.microsoft.com/office/drawing/2014/main" id="{38FB8BB4-A2BF-2042-A204-704354DA5B9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92345">
            <a:off x="9143034" y="4144573"/>
            <a:ext cx="143025" cy="69469"/>
          </a:xfrm>
          <a:prstGeom prst="rect">
            <a:avLst/>
          </a:prstGeom>
        </p:spPr>
      </p:pic>
      <p:pic>
        <p:nvPicPr>
          <p:cNvPr id="6" name="Bild 5" descr="Sjukvård kontur">
            <a:extLst>
              <a:ext uri="{FF2B5EF4-FFF2-40B4-BE49-F238E27FC236}">
                <a16:creationId xmlns:a16="http://schemas.microsoft.com/office/drawing/2014/main" id="{CD51337D-69FC-0F4C-AA31-4FC0A21D03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26287" y="3836181"/>
            <a:ext cx="419536" cy="419536"/>
          </a:xfrm>
          <a:prstGeom prst="rect">
            <a:avLst/>
          </a:prstGeom>
        </p:spPr>
      </p:pic>
      <p:pic>
        <p:nvPicPr>
          <p:cNvPr id="11" name="Bild 10" descr="Kvinnlig profil kontur">
            <a:extLst>
              <a:ext uri="{FF2B5EF4-FFF2-40B4-BE49-F238E27FC236}">
                <a16:creationId xmlns:a16="http://schemas.microsoft.com/office/drawing/2014/main" id="{4EB34CA4-E70D-A64A-AE01-2F88EF72F36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99493" y="2055435"/>
            <a:ext cx="2747129" cy="2747129"/>
          </a:xfrm>
          <a:prstGeom prst="rect">
            <a:avLst/>
          </a:prstGeom>
        </p:spPr>
      </p:pic>
    </p:spTree>
    <p:extLst>
      <p:ext uri="{BB962C8B-B14F-4D97-AF65-F5344CB8AC3E}">
        <p14:creationId xmlns:p14="http://schemas.microsoft.com/office/powerpoint/2010/main" val="4071439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72CEE3-AC81-E742-93B0-A24E952D5AB7}"/>
              </a:ext>
            </a:extLst>
          </p:cNvPr>
          <p:cNvSpPr>
            <a:spLocks noGrp="1"/>
          </p:cNvSpPr>
          <p:nvPr>
            <p:ph type="title"/>
          </p:nvPr>
        </p:nvSpPr>
        <p:spPr>
          <a:xfrm>
            <a:off x="664234" y="874603"/>
            <a:ext cx="10367560" cy="1231392"/>
          </a:xfrm>
        </p:spPr>
        <p:txBody>
          <a:bodyPr/>
          <a:lstStyle/>
          <a:p>
            <a:r>
              <a:rPr lang="sv-SE" dirty="0"/>
              <a:t>Invånarnas vanor och förväntningar</a:t>
            </a:r>
          </a:p>
        </p:txBody>
      </p:sp>
      <p:sp>
        <p:nvSpPr>
          <p:cNvPr id="3" name="Platshållare för innehåll 2">
            <a:extLst>
              <a:ext uri="{FF2B5EF4-FFF2-40B4-BE49-F238E27FC236}">
                <a16:creationId xmlns:a16="http://schemas.microsoft.com/office/drawing/2014/main" id="{95BF69F6-6276-324D-9FA3-0BCD912D02C2}"/>
              </a:ext>
            </a:extLst>
          </p:cNvPr>
          <p:cNvSpPr>
            <a:spLocks noGrp="1"/>
          </p:cNvSpPr>
          <p:nvPr>
            <p:ph idx="1"/>
          </p:nvPr>
        </p:nvSpPr>
        <p:spPr>
          <a:xfrm>
            <a:off x="664232" y="2008168"/>
            <a:ext cx="9609825" cy="926592"/>
          </a:xfrm>
        </p:spPr>
        <p:txBody>
          <a:bodyPr/>
          <a:lstStyle/>
          <a:p>
            <a:pPr marL="30162" indent="0">
              <a:buNone/>
            </a:pPr>
            <a:r>
              <a:rPr lang="sv-SE" sz="2200" dirty="0"/>
              <a:t>Svenskarna är ett uppkopplat folk. 9 av 10 använder Internet dagligen och digitala tjänster är en förväntad och självklar del av vardagen. </a:t>
            </a:r>
          </a:p>
          <a:p>
            <a:pPr marL="30162" indent="0">
              <a:buNone/>
            </a:pPr>
            <a:endParaRPr lang="sv-SE" sz="1400" b="1" dirty="0"/>
          </a:p>
          <a:p>
            <a:endParaRPr lang="sv-SE" sz="1400" dirty="0"/>
          </a:p>
          <a:p>
            <a:endParaRPr lang="sv-SE" sz="1400" dirty="0"/>
          </a:p>
          <a:p>
            <a:endParaRPr lang="sv-SE" sz="1400" dirty="0"/>
          </a:p>
          <a:p>
            <a:pPr marL="30162" indent="0">
              <a:buNone/>
            </a:pPr>
            <a:endParaRPr lang="sv-SE" sz="1400" dirty="0"/>
          </a:p>
          <a:p>
            <a:endParaRPr lang="sv-SE" sz="1400" dirty="0"/>
          </a:p>
        </p:txBody>
      </p:sp>
      <p:sp>
        <p:nvSpPr>
          <p:cNvPr id="5" name="Ellips 4">
            <a:extLst>
              <a:ext uri="{FF2B5EF4-FFF2-40B4-BE49-F238E27FC236}">
                <a16:creationId xmlns:a16="http://schemas.microsoft.com/office/drawing/2014/main" id="{93B2FA8C-BC12-2947-8970-D76B3A2C0049}"/>
              </a:ext>
            </a:extLst>
          </p:cNvPr>
          <p:cNvSpPr/>
          <p:nvPr/>
        </p:nvSpPr>
        <p:spPr>
          <a:xfrm>
            <a:off x="664232" y="3014662"/>
            <a:ext cx="2115774" cy="1994641"/>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162" indent="0" algn="ctr">
              <a:buNone/>
            </a:pPr>
            <a:endParaRPr lang="sv-SE" sz="2200" dirty="0">
              <a:solidFill>
                <a:schemeClr val="tx1"/>
              </a:solidFill>
            </a:endParaRPr>
          </a:p>
          <a:p>
            <a:pPr marL="30162" indent="0" algn="ctr">
              <a:buNone/>
            </a:pPr>
            <a:r>
              <a:rPr lang="sv-SE" sz="2200" b="1" dirty="0">
                <a:solidFill>
                  <a:schemeClr val="tx1"/>
                </a:solidFill>
              </a:rPr>
              <a:t>9 av 10 </a:t>
            </a:r>
            <a:r>
              <a:rPr lang="sv-SE" sz="1700" dirty="0" err="1">
                <a:solidFill>
                  <a:schemeClr val="tx1"/>
                </a:solidFill>
              </a:rPr>
              <a:t>använder</a:t>
            </a:r>
            <a:r>
              <a:rPr lang="sv-SE" sz="1700" dirty="0">
                <a:solidFill>
                  <a:schemeClr val="tx1"/>
                </a:solidFill>
              </a:rPr>
              <a:t> digitala samhälls-tjänster</a:t>
            </a:r>
            <a:r>
              <a:rPr lang="sv-SE" sz="1700" baseline="30000" dirty="0">
                <a:solidFill>
                  <a:schemeClr val="tx1"/>
                </a:solidFill>
              </a:rPr>
              <a:t>1</a:t>
            </a:r>
            <a:r>
              <a:rPr lang="sv-SE" sz="1700" dirty="0">
                <a:solidFill>
                  <a:schemeClr val="tx1"/>
                </a:solidFill>
              </a:rPr>
              <a:t> </a:t>
            </a:r>
          </a:p>
        </p:txBody>
      </p:sp>
      <p:sp>
        <p:nvSpPr>
          <p:cNvPr id="7" name="Ellips 6">
            <a:extLst>
              <a:ext uri="{FF2B5EF4-FFF2-40B4-BE49-F238E27FC236}">
                <a16:creationId xmlns:a16="http://schemas.microsoft.com/office/drawing/2014/main" id="{6E2EF3F9-FBC8-2945-8C6A-4C08D6D78CE0}"/>
              </a:ext>
            </a:extLst>
          </p:cNvPr>
          <p:cNvSpPr/>
          <p:nvPr/>
        </p:nvSpPr>
        <p:spPr>
          <a:xfrm>
            <a:off x="3066551" y="3014662"/>
            <a:ext cx="2115774" cy="1994641"/>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162" indent="0" algn="ctr">
              <a:buNone/>
            </a:pPr>
            <a:r>
              <a:rPr lang="sv-SE" sz="2200" b="1" dirty="0">
                <a:solidFill>
                  <a:schemeClr val="tx1"/>
                </a:solidFill>
              </a:rPr>
              <a:t>1 av 3 </a:t>
            </a:r>
          </a:p>
          <a:p>
            <a:pPr marL="30162" indent="0" algn="ctr">
              <a:buNone/>
            </a:pPr>
            <a:r>
              <a:rPr lang="sv-SE" sz="1700" dirty="0">
                <a:solidFill>
                  <a:schemeClr val="tx1"/>
                </a:solidFill>
              </a:rPr>
              <a:t>har någon gång använt en vårdapp</a:t>
            </a:r>
            <a:r>
              <a:rPr lang="sv-SE" sz="1700" baseline="30000" dirty="0">
                <a:solidFill>
                  <a:schemeClr val="tx1"/>
                </a:solidFill>
              </a:rPr>
              <a:t>1</a:t>
            </a:r>
            <a:endParaRPr lang="sv-SE" sz="1700" dirty="0">
              <a:solidFill>
                <a:schemeClr val="tx1"/>
              </a:solidFill>
            </a:endParaRPr>
          </a:p>
        </p:txBody>
      </p:sp>
      <p:sp>
        <p:nvSpPr>
          <p:cNvPr id="6" name="Ellips 5">
            <a:extLst>
              <a:ext uri="{FF2B5EF4-FFF2-40B4-BE49-F238E27FC236}">
                <a16:creationId xmlns:a16="http://schemas.microsoft.com/office/drawing/2014/main" id="{9C0AAB9C-D6EA-9D4C-9C00-F27ABE10C95B}"/>
              </a:ext>
            </a:extLst>
          </p:cNvPr>
          <p:cNvSpPr/>
          <p:nvPr/>
        </p:nvSpPr>
        <p:spPr>
          <a:xfrm>
            <a:off x="5468870" y="3014662"/>
            <a:ext cx="2115774" cy="1994641"/>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162" indent="0" algn="ctr">
              <a:buNone/>
            </a:pPr>
            <a:r>
              <a:rPr lang="sv-SE" sz="2200" b="1" dirty="0">
                <a:solidFill>
                  <a:schemeClr val="tx1"/>
                </a:solidFill>
              </a:rPr>
              <a:t>8 av 10 </a:t>
            </a:r>
            <a:r>
              <a:rPr lang="sv-SE" sz="1700" dirty="0" err="1">
                <a:solidFill>
                  <a:schemeClr val="tx1"/>
                </a:solidFill>
              </a:rPr>
              <a:t>använder</a:t>
            </a:r>
            <a:r>
              <a:rPr lang="sv-SE" sz="1700" dirty="0">
                <a:solidFill>
                  <a:schemeClr val="tx1"/>
                </a:solidFill>
              </a:rPr>
              <a:t> </a:t>
            </a:r>
            <a:br>
              <a:rPr lang="sv-SE" sz="1700" dirty="0">
                <a:solidFill>
                  <a:schemeClr val="tx1"/>
                </a:solidFill>
              </a:rPr>
            </a:br>
            <a:r>
              <a:rPr lang="sv-SE" sz="1700" dirty="0">
                <a:solidFill>
                  <a:schemeClr val="tx1"/>
                </a:solidFill>
              </a:rPr>
              <a:t>e-vård-tjänster</a:t>
            </a:r>
            <a:r>
              <a:rPr lang="sv-SE" sz="1700" baseline="30000" dirty="0">
                <a:solidFill>
                  <a:schemeClr val="tx1"/>
                </a:solidFill>
              </a:rPr>
              <a:t>1</a:t>
            </a:r>
          </a:p>
        </p:txBody>
      </p:sp>
      <p:sp>
        <p:nvSpPr>
          <p:cNvPr id="9" name="Ellips 8">
            <a:extLst>
              <a:ext uri="{FF2B5EF4-FFF2-40B4-BE49-F238E27FC236}">
                <a16:creationId xmlns:a16="http://schemas.microsoft.com/office/drawing/2014/main" id="{0D407A87-0A06-8E41-BD9E-A15EA1A7EA33}"/>
              </a:ext>
            </a:extLst>
          </p:cNvPr>
          <p:cNvSpPr/>
          <p:nvPr/>
        </p:nvSpPr>
        <p:spPr>
          <a:xfrm>
            <a:off x="7871189" y="3014662"/>
            <a:ext cx="2115774" cy="1994641"/>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162" indent="0" algn="ctr">
              <a:buNone/>
            </a:pPr>
            <a:endParaRPr lang="sv-SE" sz="2000" dirty="0">
              <a:solidFill>
                <a:schemeClr val="tx1"/>
              </a:solidFill>
            </a:endParaRPr>
          </a:p>
          <a:p>
            <a:pPr marL="30162" indent="0" algn="ctr">
              <a:buNone/>
            </a:pPr>
            <a:r>
              <a:rPr lang="sv-SE" sz="2200" b="1" dirty="0">
                <a:solidFill>
                  <a:schemeClr val="tx1"/>
                </a:solidFill>
              </a:rPr>
              <a:t>7 av 10 </a:t>
            </a:r>
          </a:p>
          <a:p>
            <a:pPr marL="30162" indent="0" algn="ctr">
              <a:buNone/>
            </a:pPr>
            <a:r>
              <a:rPr lang="sv-SE" sz="1700" dirty="0">
                <a:solidFill>
                  <a:schemeClr val="tx1"/>
                </a:solidFill>
              </a:rPr>
              <a:t>är positiva till digitala lösningar för egenvård</a:t>
            </a:r>
            <a:r>
              <a:rPr lang="sv-SE" sz="1700" baseline="30000" dirty="0">
                <a:solidFill>
                  <a:schemeClr val="tx1"/>
                </a:solidFill>
              </a:rPr>
              <a:t>2</a:t>
            </a:r>
          </a:p>
        </p:txBody>
      </p:sp>
      <p:sp>
        <p:nvSpPr>
          <p:cNvPr id="4" name="textruta 3">
            <a:extLst>
              <a:ext uri="{FF2B5EF4-FFF2-40B4-BE49-F238E27FC236}">
                <a16:creationId xmlns:a16="http://schemas.microsoft.com/office/drawing/2014/main" id="{CC202E9D-69CA-8E4E-950C-B92493EAEF0D}"/>
              </a:ext>
            </a:extLst>
          </p:cNvPr>
          <p:cNvSpPr txBox="1"/>
          <p:nvPr/>
        </p:nvSpPr>
        <p:spPr>
          <a:xfrm>
            <a:off x="664232" y="5983397"/>
            <a:ext cx="10367562" cy="461665"/>
          </a:xfrm>
          <a:prstGeom prst="rect">
            <a:avLst/>
          </a:prstGeom>
          <a:noFill/>
        </p:spPr>
        <p:txBody>
          <a:bodyPr wrap="square" rtlCol="0">
            <a:spAutoFit/>
          </a:bodyPr>
          <a:lstStyle/>
          <a:p>
            <a:pPr>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Ref: 1. Internetstiftelsen. Svenskarna och Internet 2021 2. </a:t>
            </a:r>
            <a:r>
              <a:rPr lang="sv-SE" sz="1200" dirty="0"/>
              <a:t>Kantar SIFO, april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1830251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2F0F79-4D13-2A4D-936F-BD779303BA30}"/>
              </a:ext>
            </a:extLst>
          </p:cNvPr>
          <p:cNvSpPr>
            <a:spLocks noGrp="1"/>
          </p:cNvSpPr>
          <p:nvPr>
            <p:ph type="title"/>
          </p:nvPr>
        </p:nvSpPr>
        <p:spPr>
          <a:xfrm>
            <a:off x="654709" y="1165387"/>
            <a:ext cx="10546691" cy="1231392"/>
          </a:xfrm>
        </p:spPr>
        <p:txBody>
          <a:bodyPr/>
          <a:lstStyle/>
          <a:p>
            <a:r>
              <a:rPr lang="sv-SE" dirty="0"/>
              <a:t>Behov av en hållbar vård och omsorg</a:t>
            </a:r>
          </a:p>
        </p:txBody>
      </p:sp>
      <p:sp>
        <p:nvSpPr>
          <p:cNvPr id="3" name="Platshållare för innehåll 2">
            <a:extLst>
              <a:ext uri="{FF2B5EF4-FFF2-40B4-BE49-F238E27FC236}">
                <a16:creationId xmlns:a16="http://schemas.microsoft.com/office/drawing/2014/main" id="{A7D3D37D-7B51-2542-8A19-DECDB5BE3EF3}"/>
              </a:ext>
            </a:extLst>
          </p:cNvPr>
          <p:cNvSpPr>
            <a:spLocks noGrp="1"/>
          </p:cNvSpPr>
          <p:nvPr>
            <p:ph idx="1"/>
          </p:nvPr>
        </p:nvSpPr>
        <p:spPr>
          <a:xfrm>
            <a:off x="654709" y="2407545"/>
            <a:ext cx="6593983" cy="3897095"/>
          </a:xfrm>
        </p:spPr>
        <p:txBody>
          <a:bodyPr/>
          <a:lstStyle/>
          <a:p>
            <a:pPr marL="30162" indent="0">
              <a:buNone/>
            </a:pPr>
            <a:r>
              <a:rPr lang="sv-SE" sz="2200" dirty="0"/>
              <a:t>Egenmonitorering kan bidrar till hållbarhet genom:</a:t>
            </a:r>
          </a:p>
          <a:p>
            <a:pPr>
              <a:buFont typeface="Courier New" panose="02070309020205020404" pitchFamily="49" charset="0"/>
              <a:buChar char="o"/>
            </a:pPr>
            <a:r>
              <a:rPr lang="sv-SE" sz="2200" dirty="0"/>
              <a:t>Minskat behov av resande – och utsläpp – för patienter och vårdpersonal</a:t>
            </a:r>
          </a:p>
          <a:p>
            <a:pPr>
              <a:buFont typeface="Courier New" panose="02070309020205020404" pitchFamily="49" charset="0"/>
              <a:buChar char="o"/>
            </a:pPr>
            <a:r>
              <a:rPr lang="sv-SE" sz="2200" dirty="0"/>
              <a:t>Mindre behov av lokaler och engångsmaterial </a:t>
            </a:r>
          </a:p>
          <a:p>
            <a:pPr>
              <a:buFont typeface="Courier New" panose="02070309020205020404" pitchFamily="49" charset="0"/>
              <a:buChar char="o"/>
            </a:pPr>
            <a:r>
              <a:rPr lang="sv-SE" sz="2200" dirty="0"/>
              <a:t>Minskad miljöbelastning vid produktion, transport, avfalls- och avloppshantering bland annat genom att användningen av läkemedel följs upp i realtid och optimeras</a:t>
            </a:r>
          </a:p>
          <a:p>
            <a:endParaRPr lang="sv-SE" sz="1400" dirty="0"/>
          </a:p>
          <a:p>
            <a:endParaRPr lang="sv-SE" sz="1400" dirty="0"/>
          </a:p>
        </p:txBody>
      </p:sp>
      <p:pic>
        <p:nvPicPr>
          <p:cNvPr id="12" name="Bild 11" descr="Återvinna med hel fyllning">
            <a:extLst>
              <a:ext uri="{FF2B5EF4-FFF2-40B4-BE49-F238E27FC236}">
                <a16:creationId xmlns:a16="http://schemas.microsoft.com/office/drawing/2014/main" id="{BA2CAC8C-ABAA-4948-910C-FAA787A0425D}"/>
              </a:ext>
            </a:extLst>
          </p:cNvPr>
          <p:cNvPicPr>
            <a:picLocks noChangeAspect="1"/>
          </p:cNvPicPr>
          <p:nvPr/>
        </p:nvPicPr>
        <p:blipFill>
          <a:blip r:embed="rId3">
            <a:alphaModFix amt="47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67470" y="-670251"/>
            <a:ext cx="7528251" cy="7528251"/>
          </a:xfrm>
          <a:prstGeom prst="rect">
            <a:avLst/>
          </a:prstGeom>
        </p:spPr>
      </p:pic>
      <p:sp>
        <p:nvSpPr>
          <p:cNvPr id="15" name="Rektangel 14">
            <a:extLst>
              <a:ext uri="{FF2B5EF4-FFF2-40B4-BE49-F238E27FC236}">
                <a16:creationId xmlns:a16="http://schemas.microsoft.com/office/drawing/2014/main" id="{E3CC847F-8677-3740-90ED-4AE480752B91}"/>
              </a:ext>
            </a:extLst>
          </p:cNvPr>
          <p:cNvSpPr/>
          <p:nvPr/>
        </p:nvSpPr>
        <p:spPr>
          <a:xfrm>
            <a:off x="8512598" y="2461462"/>
            <a:ext cx="2466622" cy="2665345"/>
          </a:xfrm>
          <a:prstGeom prst="rect">
            <a:avLst/>
          </a:prstGeom>
        </p:spPr>
        <p:txBody>
          <a:bodyPr wrap="square">
            <a:spAutoFit/>
          </a:bodyPr>
          <a:lstStyle/>
          <a:p>
            <a:pPr>
              <a:lnSpc>
                <a:spcPct val="120000"/>
              </a:lnSpc>
            </a:pPr>
            <a:r>
              <a:rPr lang="sv-SE" i="1" dirty="0"/>
              <a:t>”Välfärdsteknologi och distanslösningar ger miljöeffekter som bidrar till grön omställning och minskade koldioxid-utsläpp”</a:t>
            </a:r>
          </a:p>
          <a:p>
            <a:pPr algn="ctr"/>
            <a:endParaRPr lang="sv-SE" sz="1600" dirty="0"/>
          </a:p>
        </p:txBody>
      </p:sp>
      <p:sp>
        <p:nvSpPr>
          <p:cNvPr id="16" name="textruta 15">
            <a:extLst>
              <a:ext uri="{FF2B5EF4-FFF2-40B4-BE49-F238E27FC236}">
                <a16:creationId xmlns:a16="http://schemas.microsoft.com/office/drawing/2014/main" id="{F93C4919-99AD-5647-9664-47726556AC80}"/>
              </a:ext>
            </a:extLst>
          </p:cNvPr>
          <p:cNvSpPr txBox="1"/>
          <p:nvPr/>
        </p:nvSpPr>
        <p:spPr>
          <a:xfrm>
            <a:off x="654709" y="5997879"/>
            <a:ext cx="8358553" cy="553998"/>
          </a:xfrm>
          <a:prstGeom prst="rect">
            <a:avLst/>
          </a:prstGeom>
          <a:noFill/>
        </p:spPr>
        <p:txBody>
          <a:bodyPr wrap="square" rtlCol="0">
            <a:spAutoFit/>
          </a:bodyPr>
          <a:lstStyle/>
          <a:p>
            <a:r>
              <a:rPr lang="sv-SE" sz="1200" dirty="0"/>
              <a:t>Källa: Scenariomodell dec 2021. </a:t>
            </a:r>
            <a:r>
              <a:rPr lang="sv-SE" sz="1200" dirty="0" err="1"/>
              <a:t>https</a:t>
            </a:r>
            <a:r>
              <a:rPr lang="sv-SE" sz="1200" dirty="0"/>
              <a:t>://</a:t>
            </a:r>
            <a:r>
              <a:rPr lang="sv-SE" sz="1200" dirty="0" err="1"/>
              <a:t>nordicwelfare.org</a:t>
            </a:r>
            <a:r>
              <a:rPr lang="sv-SE" sz="1200" dirty="0"/>
              <a:t>/nyheter/</a:t>
            </a:r>
            <a:r>
              <a:rPr lang="sv-SE" sz="1200" dirty="0" err="1"/>
              <a:t>valfardsteknologi</a:t>
            </a:r>
            <a:r>
              <a:rPr lang="sv-SE" sz="1200" dirty="0"/>
              <a:t>-ger-goda-</a:t>
            </a:r>
            <a:r>
              <a:rPr lang="sv-SE" sz="1200" dirty="0" err="1"/>
              <a:t>miljoeffekter</a:t>
            </a:r>
            <a:r>
              <a:rPr lang="sv-SE" sz="1200" dirty="0"/>
              <a:t>/</a:t>
            </a:r>
          </a:p>
          <a:p>
            <a:endParaRPr lang="sv-SE" dirty="0"/>
          </a:p>
        </p:txBody>
      </p:sp>
    </p:spTree>
    <p:extLst>
      <p:ext uri="{BB962C8B-B14F-4D97-AF65-F5344CB8AC3E}">
        <p14:creationId xmlns:p14="http://schemas.microsoft.com/office/powerpoint/2010/main" val="1841430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BE5A8186-D71E-9A4A-9D03-2860E1681079}"/>
              </a:ext>
            </a:extLst>
          </p:cNvPr>
          <p:cNvSpPr txBox="1">
            <a:spLocks noGrp="1"/>
          </p:cNvSpPr>
          <p:nvPr>
            <p:ph type="title" idx="4294967295"/>
          </p:nvPr>
        </p:nvSpPr>
        <p:spPr>
          <a:xfrm>
            <a:off x="780288" y="896464"/>
            <a:ext cx="10306812" cy="12313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7" rtl="0" eaLnBrk="1" latinLnBrk="0" hangingPunct="1">
              <a:lnSpc>
                <a:spcPct val="95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Arial"/>
                <a:ea typeface="+mj-ea"/>
                <a:cs typeface="+mj-cs"/>
              </a:rPr>
              <a:t>Egenmonitorering bidrar till nationella visioner och strategier</a:t>
            </a:r>
          </a:p>
        </p:txBody>
      </p:sp>
      <p:graphicFrame>
        <p:nvGraphicFramePr>
          <p:cNvPr id="2" name="Diagram 1" descr="Bild som visar nationella visioner och strategier som egenmonitorering bidrar till att förverkliga. Agenda 2030, Life science strategin, Omställningen nära vård, Vision e-hälsa 2025, SKR:s inriktning för Sveriges kommuner och regioner">
            <a:extLst>
              <a:ext uri="{FF2B5EF4-FFF2-40B4-BE49-F238E27FC236}">
                <a16:creationId xmlns:a16="http://schemas.microsoft.com/office/drawing/2014/main" id="{D419FEE6-7923-4E60-9686-988E9EA7F885}"/>
              </a:ext>
            </a:extLst>
          </p:cNvPr>
          <p:cNvGraphicFramePr/>
          <p:nvPr>
            <p:extLst>
              <p:ext uri="{D42A27DB-BD31-4B8C-83A1-F6EECF244321}">
                <p14:modId xmlns:p14="http://schemas.microsoft.com/office/powerpoint/2010/main" val="2258400685"/>
              </p:ext>
            </p:extLst>
          </p:nvPr>
        </p:nvGraphicFramePr>
        <p:xfrm>
          <a:off x="993719" y="2612898"/>
          <a:ext cx="9107793" cy="3348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ruta 2">
            <a:extLst>
              <a:ext uri="{FF2B5EF4-FFF2-40B4-BE49-F238E27FC236}">
                <a16:creationId xmlns:a16="http://schemas.microsoft.com/office/drawing/2014/main" id="{E705AD5A-9C93-4D71-9811-76B601756CFA}"/>
              </a:ext>
            </a:extLst>
          </p:cNvPr>
          <p:cNvSpPr txBox="1"/>
          <p:nvPr/>
        </p:nvSpPr>
        <p:spPr>
          <a:xfrm>
            <a:off x="2348414" y="5340903"/>
            <a:ext cx="67998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solidFill>
                  <a:prstClr val="white"/>
                </a:solidFill>
                <a:effectLst/>
                <a:uLnTx/>
                <a:uFillTx/>
                <a:latin typeface="Arial"/>
                <a:ea typeface="+mn-ea"/>
                <a:cs typeface="+mn-cs"/>
              </a:rPr>
              <a:t>Digitala tjänster för egenmonitorering</a:t>
            </a:r>
          </a:p>
        </p:txBody>
      </p:sp>
    </p:spTree>
    <p:extLst>
      <p:ext uri="{BB962C8B-B14F-4D97-AF65-F5344CB8AC3E}">
        <p14:creationId xmlns:p14="http://schemas.microsoft.com/office/powerpoint/2010/main" val="3985751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F8EDE14B-ED22-9342-923D-8D46635E2CCE}"/>
              </a:ext>
            </a:extLst>
          </p:cNvPr>
          <p:cNvSpPr txBox="1">
            <a:spLocks noGrp="1"/>
          </p:cNvSpPr>
          <p:nvPr>
            <p:ph type="title" idx="4294967295"/>
          </p:nvPr>
        </p:nvSpPr>
        <p:spPr>
          <a:xfrm>
            <a:off x="830854" y="723204"/>
            <a:ext cx="9609825" cy="12313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7" rtl="0" eaLnBrk="1" latinLnBrk="0" hangingPunct="1">
              <a:lnSpc>
                <a:spcPct val="95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5000"/>
              </a:lnSpc>
              <a:spcBef>
                <a:spcPct val="0"/>
              </a:spcBef>
              <a:spcAft>
                <a:spcPts val="0"/>
              </a:spcAft>
              <a:buClrTx/>
              <a:buSzTx/>
              <a:buFontTx/>
              <a:buNone/>
              <a:tabLst/>
              <a:defRPr/>
            </a:pPr>
            <a:r>
              <a:rPr kumimoji="0" lang="sv-SE" sz="4400" b="1" i="0" u="none" strike="noStrike" kern="1200" cap="none" spc="0" normalizeH="0" baseline="0" noProof="0" dirty="0">
                <a:ln>
                  <a:noFill/>
                </a:ln>
                <a:solidFill>
                  <a:schemeClr val="tx1"/>
                </a:solidFill>
                <a:effectLst/>
                <a:uLnTx/>
                <a:uFillTx/>
                <a:latin typeface="+mj-lt"/>
                <a:ea typeface="+mj-ea"/>
                <a:cs typeface="+mj-cs"/>
              </a:rPr>
              <a:t>Egenmonitorering är ett verktyg i omställningen till nära vård</a:t>
            </a:r>
          </a:p>
        </p:txBody>
      </p:sp>
      <p:pic>
        <p:nvPicPr>
          <p:cNvPr id="10" name="Bildobjekt 9">
            <a:extLst>
              <a:ext uri="{FF2B5EF4-FFF2-40B4-BE49-F238E27FC236}">
                <a16:creationId xmlns:a16="http://schemas.microsoft.com/office/drawing/2014/main" id="{73E21369-2617-7F41-8BDB-C5FB2CD52D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766" y="2521426"/>
            <a:ext cx="5231758" cy="3024478"/>
          </a:xfrm>
          <a:prstGeom prst="rect">
            <a:avLst/>
          </a:prstGeom>
        </p:spPr>
      </p:pic>
      <p:sp>
        <p:nvSpPr>
          <p:cNvPr id="12" name="Rektangel 11">
            <a:extLst>
              <a:ext uri="{FF2B5EF4-FFF2-40B4-BE49-F238E27FC236}">
                <a16:creationId xmlns:a16="http://schemas.microsoft.com/office/drawing/2014/main" id="{71D180BB-29A7-9E4A-865A-4D3CAD5ACDA9}"/>
              </a:ext>
            </a:extLst>
          </p:cNvPr>
          <p:cNvSpPr/>
          <p:nvPr/>
        </p:nvSpPr>
        <p:spPr>
          <a:xfrm>
            <a:off x="720495" y="2521426"/>
            <a:ext cx="5375505" cy="3587521"/>
          </a:xfrm>
          <a:prstGeom prst="rect">
            <a:avLst/>
          </a:prstGeom>
        </p:spPr>
        <p:txBody>
          <a:bodyPr wrap="square">
            <a:spAutoFit/>
          </a:bodyPr>
          <a:lstStyle/>
          <a:p>
            <a:pPr marL="373063" indent="-342900">
              <a:lnSpc>
                <a:spcPct val="120000"/>
              </a:lnSpc>
              <a:spcAft>
                <a:spcPts val="800"/>
              </a:spcAft>
              <a:buFont typeface="Courier New" panose="02070309020205020404" pitchFamily="49" charset="0"/>
              <a:buChar char="o"/>
            </a:pPr>
            <a:r>
              <a:rPr lang="sv-SE" sz="2000" dirty="0">
                <a:cs typeface="Calibri" panose="020F0502020204030204" pitchFamily="34" charset="0"/>
              </a:rPr>
              <a:t>För att klara välfärdens utmaningen pågår en omställning till nära vård.</a:t>
            </a:r>
          </a:p>
          <a:p>
            <a:pPr marL="373063" indent="-342900">
              <a:lnSpc>
                <a:spcPct val="120000"/>
              </a:lnSpc>
              <a:spcAft>
                <a:spcPts val="800"/>
              </a:spcAft>
              <a:buFont typeface="Courier New" panose="02070309020205020404" pitchFamily="49" charset="0"/>
              <a:buChar char="o"/>
            </a:pPr>
            <a:r>
              <a:rPr lang="sv-SE" sz="2000" dirty="0">
                <a:cs typeface="Calibri" panose="020F0502020204030204" pitchFamily="34" charset="0"/>
              </a:rPr>
              <a:t>En vård och omsorg som ska utgå från patientens eller brukarens förutsättningar, förmågor, behov och bidra till trygghet.</a:t>
            </a:r>
          </a:p>
          <a:p>
            <a:pPr marL="373063" indent="-342900">
              <a:lnSpc>
                <a:spcPct val="120000"/>
              </a:lnSpc>
              <a:spcAft>
                <a:spcPts val="800"/>
              </a:spcAft>
              <a:buFont typeface="Courier New" panose="02070309020205020404" pitchFamily="49" charset="0"/>
              <a:buChar char="o"/>
            </a:pPr>
            <a:r>
              <a:rPr lang="sv-SE" sz="2000" dirty="0">
                <a:cs typeface="Calibri" panose="020F0502020204030204" pitchFamily="34" charset="0"/>
              </a:rPr>
              <a:t>Egenmonitorering bidrar till trygghet, </a:t>
            </a:r>
            <a:br>
              <a:rPr lang="sv-SE" sz="2000" dirty="0">
                <a:cs typeface="Calibri" panose="020F0502020204030204" pitchFamily="34" charset="0"/>
              </a:rPr>
            </a:br>
            <a:r>
              <a:rPr lang="sv-SE" sz="2000" dirty="0">
                <a:cs typeface="Calibri" panose="020F0502020204030204" pitchFamily="34" charset="0"/>
              </a:rPr>
              <a:t>bland annat genom att skapa en kontinuitet i relationen mellan patient </a:t>
            </a:r>
            <a:br>
              <a:rPr lang="sv-SE" sz="2000" dirty="0">
                <a:cs typeface="Calibri" panose="020F0502020204030204" pitchFamily="34" charset="0"/>
              </a:rPr>
            </a:br>
            <a:r>
              <a:rPr lang="sv-SE" sz="2000" dirty="0">
                <a:cs typeface="Calibri" panose="020F0502020204030204" pitchFamily="34" charset="0"/>
              </a:rPr>
              <a:t>och vård.</a:t>
            </a:r>
          </a:p>
        </p:txBody>
      </p:sp>
    </p:spTree>
    <p:extLst>
      <p:ext uri="{BB962C8B-B14F-4D97-AF65-F5344CB8AC3E}">
        <p14:creationId xmlns:p14="http://schemas.microsoft.com/office/powerpoint/2010/main" val="2776686998"/>
      </p:ext>
    </p:extLst>
  </p:cSld>
  <p:clrMapOvr>
    <a:masterClrMapping/>
  </p:clrMapOvr>
</p:sld>
</file>

<file path=ppt/theme/theme1.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AFD15004-F518-4356-BF4B-4C661F8CC7A8}"/>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1D1C31D0-6525-41C9-89A4-7732D582AA57}"/>
    </a:ext>
  </a:extLst>
</a:theme>
</file>

<file path=ppt/theme/theme3.xml><?xml version="1.0" encoding="utf-8"?>
<a:theme xmlns:a="http://schemas.openxmlformats.org/drawingml/2006/main" name="2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1D1C31D0-6525-41C9-89A4-7732D582AA57}"/>
    </a:ext>
  </a:extLst>
</a:theme>
</file>

<file path=ppt/theme/theme5.xml><?xml version="1.0" encoding="utf-8"?>
<a:theme xmlns:a="http://schemas.openxmlformats.org/drawingml/2006/main" name="1_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AFD15004-F518-4356-BF4B-4C661F8CC7A8}"/>
    </a:ext>
  </a:extLst>
</a:theme>
</file>

<file path=ppt/theme/theme6.xml><?xml version="1.0" encoding="utf-8"?>
<a:theme xmlns:a="http://schemas.openxmlformats.org/drawingml/2006/main" name="2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1D1C31D0-6525-41C9-89A4-7732D582AA57}"/>
    </a:ext>
  </a:extLst>
</a:theme>
</file>

<file path=ppt/theme/theme7.xml><?xml version="1.0" encoding="utf-8"?>
<a:theme xmlns:a="http://schemas.openxmlformats.org/drawingml/2006/main" name="7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CAF1EB7-961D-45FB-A7E7-5E325B50E9F9}"/>
    </a:ext>
  </a:extLst>
</a:theme>
</file>

<file path=ppt/theme/theme8.xml><?xml version="1.0" encoding="utf-8"?>
<a:theme xmlns:a="http://schemas.openxmlformats.org/drawingml/2006/main" name="4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1D1C31D0-6525-41C9-89A4-7732D582AA57}"/>
    </a:ext>
  </a:extLst>
</a:theme>
</file>

<file path=ppt/theme/theme9.xml><?xml version="1.0" encoding="utf-8"?>
<a:theme xmlns:a="http://schemas.openxmlformats.org/drawingml/2006/main" name="3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1D1C31D0-6525-41C9-89A4-7732D582AA57}"/>
    </a:ext>
  </a:extLst>
</a:theme>
</file>

<file path=docProps/app.xml><?xml version="1.0" encoding="utf-8"?>
<Properties xmlns="http://schemas.openxmlformats.org/officeDocument/2006/extended-properties" xmlns:vt="http://schemas.openxmlformats.org/officeDocument/2006/docPropsVTypes">
  <TotalTime>50844</TotalTime>
  <Words>2989</Words>
  <Application>Microsoft Office PowerPoint</Application>
  <PresentationFormat>Bredbild</PresentationFormat>
  <Paragraphs>450</Paragraphs>
  <Slides>38</Slides>
  <Notes>33</Notes>
  <HiddenSlides>0</HiddenSlides>
  <MMClips>0</MMClips>
  <ScaleCrop>false</ScaleCrop>
  <HeadingPairs>
    <vt:vector size="6" baseType="variant">
      <vt:variant>
        <vt:lpstr>Använt teckensnitt</vt:lpstr>
      </vt:variant>
      <vt:variant>
        <vt:i4>6</vt:i4>
      </vt:variant>
      <vt:variant>
        <vt:lpstr>Tema</vt:lpstr>
      </vt:variant>
      <vt:variant>
        <vt:i4>9</vt:i4>
      </vt:variant>
      <vt:variant>
        <vt:lpstr>Bildrubriker</vt:lpstr>
      </vt:variant>
      <vt:variant>
        <vt:i4>38</vt:i4>
      </vt:variant>
    </vt:vector>
  </HeadingPairs>
  <TitlesOfParts>
    <vt:vector size="53" baseType="lpstr">
      <vt:lpstr>Arial</vt:lpstr>
      <vt:lpstr>Arial Rounded MT Bold</vt:lpstr>
      <vt:lpstr>Calibri</vt:lpstr>
      <vt:lpstr>Calibri Light</vt:lpstr>
      <vt:lpstr>Courier New</vt:lpstr>
      <vt:lpstr>Symbol</vt:lpstr>
      <vt:lpstr>Inledningsbilder</vt:lpstr>
      <vt:lpstr>SKL PPT Gul</vt:lpstr>
      <vt:lpstr>2_Anpassad formgivning</vt:lpstr>
      <vt:lpstr>1_SKL PPT Gul</vt:lpstr>
      <vt:lpstr>1_Inledningsbilder</vt:lpstr>
      <vt:lpstr>2_SKL PPT Gul</vt:lpstr>
      <vt:lpstr>7_SKL PPT Gul</vt:lpstr>
      <vt:lpstr>4_SKL PPT Gul</vt:lpstr>
      <vt:lpstr>3_SKL PPT Gul</vt:lpstr>
      <vt:lpstr>Egenmonitorering</vt:lpstr>
      <vt:lpstr>Innehåll</vt:lpstr>
      <vt:lpstr>Bakgrund</vt:lpstr>
      <vt:lpstr>Samhälle i förändring</vt:lpstr>
      <vt:lpstr>Ökat behov av vårdpersonal</vt:lpstr>
      <vt:lpstr>Invånarnas vanor och förväntningar</vt:lpstr>
      <vt:lpstr>Behov av en hållbar vård och omsorg</vt:lpstr>
      <vt:lpstr>Egenmonitorering bidrar till nationella visioner och strategier</vt:lpstr>
      <vt:lpstr>Egenmonitorering är ett verktyg i omställningen till nära vård</vt:lpstr>
      <vt:lpstr>Egenmonitorering – bidrar till förverkligande av Vision e-hälsa 2025</vt:lpstr>
      <vt:lpstr>Teknik anpassad för människors vardag</vt:lpstr>
      <vt:lpstr>Allt fler individer registrerar hälsodata</vt:lpstr>
      <vt:lpstr>Vad kan patienten monitorera?</vt:lpstr>
      <vt:lpstr>Vad är egenmonitorering?</vt:lpstr>
      <vt:lpstr>Vad är egenmonitorering?  </vt:lpstr>
      <vt:lpstr>Egenmonitorering – definition</vt:lpstr>
      <vt:lpstr>Egenmonitorering – begrepp</vt:lpstr>
      <vt:lpstr>Fördelar med egenmonitorering </vt:lpstr>
      <vt:lpstr>Upplevd nytta för patient/brukare</vt:lpstr>
      <vt:lpstr>Upplevd nytta för medarbetare</vt:lpstr>
      <vt:lpstr>Upplevd nytta för organisationen</vt:lpstr>
      <vt:lpstr>Exempel på egenmonitorering</vt:lpstr>
      <vt:lpstr>Exempel på egenmonitorering forts.</vt:lpstr>
      <vt:lpstr>Egenmonitorering ger ett bättre  behandlingsresultat   </vt:lpstr>
      <vt:lpstr>Nuläge egenmonitorering</vt:lpstr>
      <vt:lpstr>Nuläge i regionerna</vt:lpstr>
      <vt:lpstr>Exempel på steg vid införande av egenmonitorering</vt:lpstr>
      <vt:lpstr>Rikstäckande tjänster för egenmonitorering</vt:lpstr>
      <vt:lpstr>Kompetensforum Egenmonitorering</vt:lpstr>
      <vt:lpstr>Införande av egenmonitorering</vt:lpstr>
      <vt:lpstr>Centrala frågeställningar vid större införanden</vt:lpstr>
      <vt:lpstr>Framgångsfaktorer</vt:lpstr>
      <vt:lpstr>Egenmonitorering kräver samverkan mellan omsorg och vård</vt:lpstr>
      <vt:lpstr>Exempel på egenmonitorering i vårdprocessen</vt:lpstr>
      <vt:lpstr>Egenmonitorering i vårdprocessen</vt:lpstr>
      <vt:lpstr>En ingång för patienten</vt:lpstr>
      <vt:lpstr>Sammanhållet gränssnitt för vårdpersonal</vt:lpstr>
      <vt:lpstr>Tack! kontakt@region.se</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Digitala produkter och tjänster för egen/hemmonitorering – uppdaterad nulägesanalys</dc:title>
  <dc:creator>Jansson Carolina</dc:creator>
  <cp:lastModifiedBy>Gillow Ulrika</cp:lastModifiedBy>
  <cp:revision>222</cp:revision>
  <dcterms:created xsi:type="dcterms:W3CDTF">2020-04-19T21:16:24Z</dcterms:created>
  <dcterms:modified xsi:type="dcterms:W3CDTF">2022-03-17T14:04:52Z</dcterms:modified>
</cp:coreProperties>
</file>